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9" r:id="rId3"/>
    <p:sldId id="268" r:id="rId4"/>
    <p:sldId id="267" r:id="rId5"/>
    <p:sldId id="269" r:id="rId6"/>
    <p:sldId id="259" r:id="rId7"/>
    <p:sldId id="260" r:id="rId8"/>
    <p:sldId id="265" r:id="rId9"/>
    <p:sldId id="266" r:id="rId10"/>
    <p:sldId id="262" r:id="rId11"/>
    <p:sldId id="263" r:id="rId12"/>
    <p:sldId id="264" r:id="rId13"/>
    <p:sldId id="271" r:id="rId14"/>
    <p:sldId id="272" r:id="rId15"/>
    <p:sldId id="273" r:id="rId16"/>
    <p:sldId id="274" r:id="rId17"/>
    <p:sldId id="275" r:id="rId18"/>
    <p:sldId id="276" r:id="rId19"/>
    <p:sldId id="277" r:id="rId20"/>
    <p:sldId id="270" r:id="rId21"/>
    <p:sldId id="278" r:id="rId22"/>
    <p:sldId id="257" r:id="rId23"/>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65" autoAdjust="0"/>
    <p:restoredTop sz="94660"/>
  </p:normalViewPr>
  <p:slideViewPr>
    <p:cSldViewPr snapToGrid="0">
      <p:cViewPr varScale="1">
        <p:scale>
          <a:sx n="69" d="100"/>
          <a:sy n="69" d="100"/>
        </p:scale>
        <p:origin x="81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57C386-2852-2C19-FFD8-12A3E8F3D70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6DAAA775-25CB-EF94-D7BA-08419A7591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25604A66-4FC8-6772-E1C4-1239FCF51E51}"/>
              </a:ext>
            </a:extLst>
          </p:cNvPr>
          <p:cNvSpPr>
            <a:spLocks noGrp="1"/>
          </p:cNvSpPr>
          <p:nvPr>
            <p:ph type="dt" sz="half" idx="10"/>
          </p:nvPr>
        </p:nvSpPr>
        <p:spPr/>
        <p:txBody>
          <a:bodyPr/>
          <a:lstStyle/>
          <a:p>
            <a:fld id="{030D4751-8545-4FBE-BA8D-52FC566D65AF}" type="datetimeFigureOut">
              <a:rPr lang="es-MX" smtClean="0"/>
              <a:t>18/01/2024</a:t>
            </a:fld>
            <a:endParaRPr lang="es-MX"/>
          </a:p>
        </p:txBody>
      </p:sp>
      <p:sp>
        <p:nvSpPr>
          <p:cNvPr id="5" name="Marcador de pie de página 4">
            <a:extLst>
              <a:ext uri="{FF2B5EF4-FFF2-40B4-BE49-F238E27FC236}">
                <a16:creationId xmlns:a16="http://schemas.microsoft.com/office/drawing/2014/main" id="{6D7E6469-C18F-E874-590E-E0EE156BF84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5F9072B-D45C-3A57-091C-7BEA0D450CC9}"/>
              </a:ext>
            </a:extLst>
          </p:cNvPr>
          <p:cNvSpPr>
            <a:spLocks noGrp="1"/>
          </p:cNvSpPr>
          <p:nvPr>
            <p:ph type="sldNum" sz="quarter" idx="12"/>
          </p:nvPr>
        </p:nvSpPr>
        <p:spPr/>
        <p:txBody>
          <a:bodyPr/>
          <a:lstStyle/>
          <a:p>
            <a:fld id="{8AAC022E-A52B-4F6C-A04D-C3C217BDEF7D}" type="slidenum">
              <a:rPr lang="es-MX" smtClean="0"/>
              <a:t>‹Nº›</a:t>
            </a:fld>
            <a:endParaRPr lang="es-MX"/>
          </a:p>
        </p:txBody>
      </p:sp>
    </p:spTree>
    <p:extLst>
      <p:ext uri="{BB962C8B-B14F-4D97-AF65-F5344CB8AC3E}">
        <p14:creationId xmlns:p14="http://schemas.microsoft.com/office/powerpoint/2010/main" val="4034892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A9533D-5563-4097-1A7D-8C83B391D5B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23F3DA77-2348-D4ED-C12E-0488CB91B94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196D7893-D446-45E7-C525-AB06241722CB}"/>
              </a:ext>
            </a:extLst>
          </p:cNvPr>
          <p:cNvSpPr>
            <a:spLocks noGrp="1"/>
          </p:cNvSpPr>
          <p:nvPr>
            <p:ph type="dt" sz="half" idx="10"/>
          </p:nvPr>
        </p:nvSpPr>
        <p:spPr/>
        <p:txBody>
          <a:bodyPr/>
          <a:lstStyle/>
          <a:p>
            <a:fld id="{030D4751-8545-4FBE-BA8D-52FC566D65AF}" type="datetimeFigureOut">
              <a:rPr lang="es-MX" smtClean="0"/>
              <a:t>18/01/2024</a:t>
            </a:fld>
            <a:endParaRPr lang="es-MX"/>
          </a:p>
        </p:txBody>
      </p:sp>
      <p:sp>
        <p:nvSpPr>
          <p:cNvPr id="5" name="Marcador de pie de página 4">
            <a:extLst>
              <a:ext uri="{FF2B5EF4-FFF2-40B4-BE49-F238E27FC236}">
                <a16:creationId xmlns:a16="http://schemas.microsoft.com/office/drawing/2014/main" id="{2B6B8E38-C95F-C066-D151-6DDAAA27D1E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B1670BE-BC09-46B6-544C-650E0BBB7DBE}"/>
              </a:ext>
            </a:extLst>
          </p:cNvPr>
          <p:cNvSpPr>
            <a:spLocks noGrp="1"/>
          </p:cNvSpPr>
          <p:nvPr>
            <p:ph type="sldNum" sz="quarter" idx="12"/>
          </p:nvPr>
        </p:nvSpPr>
        <p:spPr/>
        <p:txBody>
          <a:bodyPr/>
          <a:lstStyle/>
          <a:p>
            <a:fld id="{8AAC022E-A52B-4F6C-A04D-C3C217BDEF7D}" type="slidenum">
              <a:rPr lang="es-MX" smtClean="0"/>
              <a:t>‹Nº›</a:t>
            </a:fld>
            <a:endParaRPr lang="es-MX"/>
          </a:p>
        </p:txBody>
      </p:sp>
    </p:spTree>
    <p:extLst>
      <p:ext uri="{BB962C8B-B14F-4D97-AF65-F5344CB8AC3E}">
        <p14:creationId xmlns:p14="http://schemas.microsoft.com/office/powerpoint/2010/main" val="2940419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E80AD91-E16F-CDD5-FAE2-5D1ADCFF7A8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B9CB79C1-AA61-36CA-F5E7-70286F68DAA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485FD8AA-3C7F-F34E-6900-1D36AD23245D}"/>
              </a:ext>
            </a:extLst>
          </p:cNvPr>
          <p:cNvSpPr>
            <a:spLocks noGrp="1"/>
          </p:cNvSpPr>
          <p:nvPr>
            <p:ph type="dt" sz="half" idx="10"/>
          </p:nvPr>
        </p:nvSpPr>
        <p:spPr/>
        <p:txBody>
          <a:bodyPr/>
          <a:lstStyle/>
          <a:p>
            <a:fld id="{030D4751-8545-4FBE-BA8D-52FC566D65AF}" type="datetimeFigureOut">
              <a:rPr lang="es-MX" smtClean="0"/>
              <a:t>18/01/2024</a:t>
            </a:fld>
            <a:endParaRPr lang="es-MX"/>
          </a:p>
        </p:txBody>
      </p:sp>
      <p:sp>
        <p:nvSpPr>
          <p:cNvPr id="5" name="Marcador de pie de página 4">
            <a:extLst>
              <a:ext uri="{FF2B5EF4-FFF2-40B4-BE49-F238E27FC236}">
                <a16:creationId xmlns:a16="http://schemas.microsoft.com/office/drawing/2014/main" id="{4AECF6C6-2991-81CC-C39D-960DD8915F7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20976A8-A260-3F6D-0A89-5400E8831AF7}"/>
              </a:ext>
            </a:extLst>
          </p:cNvPr>
          <p:cNvSpPr>
            <a:spLocks noGrp="1"/>
          </p:cNvSpPr>
          <p:nvPr>
            <p:ph type="sldNum" sz="quarter" idx="12"/>
          </p:nvPr>
        </p:nvSpPr>
        <p:spPr/>
        <p:txBody>
          <a:bodyPr/>
          <a:lstStyle/>
          <a:p>
            <a:fld id="{8AAC022E-A52B-4F6C-A04D-C3C217BDEF7D}" type="slidenum">
              <a:rPr lang="es-MX" smtClean="0"/>
              <a:t>‹Nº›</a:t>
            </a:fld>
            <a:endParaRPr lang="es-MX"/>
          </a:p>
        </p:txBody>
      </p:sp>
    </p:spTree>
    <p:extLst>
      <p:ext uri="{BB962C8B-B14F-4D97-AF65-F5344CB8AC3E}">
        <p14:creationId xmlns:p14="http://schemas.microsoft.com/office/powerpoint/2010/main" val="1828848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77D91D-038E-8103-DD5D-1D61FFBD32CF}"/>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62C82C0-3BD2-D32B-AF98-334B850E50E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F3208081-B1A5-09D9-57AC-739DFEDE310E}"/>
              </a:ext>
            </a:extLst>
          </p:cNvPr>
          <p:cNvSpPr>
            <a:spLocks noGrp="1"/>
          </p:cNvSpPr>
          <p:nvPr>
            <p:ph type="dt" sz="half" idx="10"/>
          </p:nvPr>
        </p:nvSpPr>
        <p:spPr/>
        <p:txBody>
          <a:bodyPr/>
          <a:lstStyle/>
          <a:p>
            <a:fld id="{030D4751-8545-4FBE-BA8D-52FC566D65AF}" type="datetimeFigureOut">
              <a:rPr lang="es-MX" smtClean="0"/>
              <a:t>18/01/2024</a:t>
            </a:fld>
            <a:endParaRPr lang="es-MX"/>
          </a:p>
        </p:txBody>
      </p:sp>
      <p:sp>
        <p:nvSpPr>
          <p:cNvPr id="5" name="Marcador de pie de página 4">
            <a:extLst>
              <a:ext uri="{FF2B5EF4-FFF2-40B4-BE49-F238E27FC236}">
                <a16:creationId xmlns:a16="http://schemas.microsoft.com/office/drawing/2014/main" id="{99A8E816-8AFD-87D8-354B-3620EA8FC14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A3C5058-C64C-84B2-88E5-711E2956BE31}"/>
              </a:ext>
            </a:extLst>
          </p:cNvPr>
          <p:cNvSpPr>
            <a:spLocks noGrp="1"/>
          </p:cNvSpPr>
          <p:nvPr>
            <p:ph type="sldNum" sz="quarter" idx="12"/>
          </p:nvPr>
        </p:nvSpPr>
        <p:spPr/>
        <p:txBody>
          <a:bodyPr/>
          <a:lstStyle/>
          <a:p>
            <a:fld id="{8AAC022E-A52B-4F6C-A04D-C3C217BDEF7D}" type="slidenum">
              <a:rPr lang="es-MX" smtClean="0"/>
              <a:t>‹Nº›</a:t>
            </a:fld>
            <a:endParaRPr lang="es-MX"/>
          </a:p>
        </p:txBody>
      </p:sp>
    </p:spTree>
    <p:extLst>
      <p:ext uri="{BB962C8B-B14F-4D97-AF65-F5344CB8AC3E}">
        <p14:creationId xmlns:p14="http://schemas.microsoft.com/office/powerpoint/2010/main" val="2218120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F29900-2927-165C-0EF5-9B7F39D7BA2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0BA7B65C-9B52-3687-6B41-F74F04A6D1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86BBD19-0EEA-7B05-09B7-6109E2655E7D}"/>
              </a:ext>
            </a:extLst>
          </p:cNvPr>
          <p:cNvSpPr>
            <a:spLocks noGrp="1"/>
          </p:cNvSpPr>
          <p:nvPr>
            <p:ph type="dt" sz="half" idx="10"/>
          </p:nvPr>
        </p:nvSpPr>
        <p:spPr/>
        <p:txBody>
          <a:bodyPr/>
          <a:lstStyle/>
          <a:p>
            <a:fld id="{030D4751-8545-4FBE-BA8D-52FC566D65AF}" type="datetimeFigureOut">
              <a:rPr lang="es-MX" smtClean="0"/>
              <a:t>18/01/2024</a:t>
            </a:fld>
            <a:endParaRPr lang="es-MX"/>
          </a:p>
        </p:txBody>
      </p:sp>
      <p:sp>
        <p:nvSpPr>
          <p:cNvPr id="5" name="Marcador de pie de página 4">
            <a:extLst>
              <a:ext uri="{FF2B5EF4-FFF2-40B4-BE49-F238E27FC236}">
                <a16:creationId xmlns:a16="http://schemas.microsoft.com/office/drawing/2014/main" id="{2903EFF2-931E-9DAD-CDA0-283E3A2FDA0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F83DAE3-D819-FF5D-4D19-A9F124D1044B}"/>
              </a:ext>
            </a:extLst>
          </p:cNvPr>
          <p:cNvSpPr>
            <a:spLocks noGrp="1"/>
          </p:cNvSpPr>
          <p:nvPr>
            <p:ph type="sldNum" sz="quarter" idx="12"/>
          </p:nvPr>
        </p:nvSpPr>
        <p:spPr/>
        <p:txBody>
          <a:bodyPr/>
          <a:lstStyle/>
          <a:p>
            <a:fld id="{8AAC022E-A52B-4F6C-A04D-C3C217BDEF7D}" type="slidenum">
              <a:rPr lang="es-MX" smtClean="0"/>
              <a:t>‹Nº›</a:t>
            </a:fld>
            <a:endParaRPr lang="es-MX"/>
          </a:p>
        </p:txBody>
      </p:sp>
    </p:spTree>
    <p:extLst>
      <p:ext uri="{BB962C8B-B14F-4D97-AF65-F5344CB8AC3E}">
        <p14:creationId xmlns:p14="http://schemas.microsoft.com/office/powerpoint/2010/main" val="755615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3D927D-79D1-9D0C-FD0A-188A28AB6F3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41CA77FE-82E1-28F6-79D3-0AC1A305B64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DB2781EA-DFFA-AE47-7A8E-36701E2DC07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C59BF40C-A0AE-DC67-8F00-B6079A95B0A8}"/>
              </a:ext>
            </a:extLst>
          </p:cNvPr>
          <p:cNvSpPr>
            <a:spLocks noGrp="1"/>
          </p:cNvSpPr>
          <p:nvPr>
            <p:ph type="dt" sz="half" idx="10"/>
          </p:nvPr>
        </p:nvSpPr>
        <p:spPr/>
        <p:txBody>
          <a:bodyPr/>
          <a:lstStyle/>
          <a:p>
            <a:fld id="{030D4751-8545-4FBE-BA8D-52FC566D65AF}" type="datetimeFigureOut">
              <a:rPr lang="es-MX" smtClean="0"/>
              <a:t>18/01/2024</a:t>
            </a:fld>
            <a:endParaRPr lang="es-MX"/>
          </a:p>
        </p:txBody>
      </p:sp>
      <p:sp>
        <p:nvSpPr>
          <p:cNvPr id="6" name="Marcador de pie de página 5">
            <a:extLst>
              <a:ext uri="{FF2B5EF4-FFF2-40B4-BE49-F238E27FC236}">
                <a16:creationId xmlns:a16="http://schemas.microsoft.com/office/drawing/2014/main" id="{95DB1940-8E95-1903-3BA5-DF81B73F8209}"/>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D60717AE-DD0E-4A56-0F1C-9AFD86C160AD}"/>
              </a:ext>
            </a:extLst>
          </p:cNvPr>
          <p:cNvSpPr>
            <a:spLocks noGrp="1"/>
          </p:cNvSpPr>
          <p:nvPr>
            <p:ph type="sldNum" sz="quarter" idx="12"/>
          </p:nvPr>
        </p:nvSpPr>
        <p:spPr/>
        <p:txBody>
          <a:bodyPr/>
          <a:lstStyle/>
          <a:p>
            <a:fld id="{8AAC022E-A52B-4F6C-A04D-C3C217BDEF7D}" type="slidenum">
              <a:rPr lang="es-MX" smtClean="0"/>
              <a:t>‹Nº›</a:t>
            </a:fld>
            <a:endParaRPr lang="es-MX"/>
          </a:p>
        </p:txBody>
      </p:sp>
    </p:spTree>
    <p:extLst>
      <p:ext uri="{BB962C8B-B14F-4D97-AF65-F5344CB8AC3E}">
        <p14:creationId xmlns:p14="http://schemas.microsoft.com/office/powerpoint/2010/main" val="3737505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108EF6-979C-AB87-838D-F839D170FD9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74E41526-7BFD-49BA-3AC2-1A6F8029FD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28D0DA4-358E-F386-6C7A-494B050056C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E598D069-FFFC-0C1D-37CC-6DC7ED74B9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70679E-2447-EAF6-C1C5-7583735A893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77662C1B-42F7-83D5-36F6-A8E3AAF05054}"/>
              </a:ext>
            </a:extLst>
          </p:cNvPr>
          <p:cNvSpPr>
            <a:spLocks noGrp="1"/>
          </p:cNvSpPr>
          <p:nvPr>
            <p:ph type="dt" sz="half" idx="10"/>
          </p:nvPr>
        </p:nvSpPr>
        <p:spPr/>
        <p:txBody>
          <a:bodyPr/>
          <a:lstStyle/>
          <a:p>
            <a:fld id="{030D4751-8545-4FBE-BA8D-52FC566D65AF}" type="datetimeFigureOut">
              <a:rPr lang="es-MX" smtClean="0"/>
              <a:t>18/01/2024</a:t>
            </a:fld>
            <a:endParaRPr lang="es-MX"/>
          </a:p>
        </p:txBody>
      </p:sp>
      <p:sp>
        <p:nvSpPr>
          <p:cNvPr id="8" name="Marcador de pie de página 7">
            <a:extLst>
              <a:ext uri="{FF2B5EF4-FFF2-40B4-BE49-F238E27FC236}">
                <a16:creationId xmlns:a16="http://schemas.microsoft.com/office/drawing/2014/main" id="{CD3DF3F3-B9D1-DE1D-395E-65E7E5ACE5C4}"/>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EEEC68BD-692E-4B3F-9F77-FD0AC0428A29}"/>
              </a:ext>
            </a:extLst>
          </p:cNvPr>
          <p:cNvSpPr>
            <a:spLocks noGrp="1"/>
          </p:cNvSpPr>
          <p:nvPr>
            <p:ph type="sldNum" sz="quarter" idx="12"/>
          </p:nvPr>
        </p:nvSpPr>
        <p:spPr/>
        <p:txBody>
          <a:bodyPr/>
          <a:lstStyle/>
          <a:p>
            <a:fld id="{8AAC022E-A52B-4F6C-A04D-C3C217BDEF7D}" type="slidenum">
              <a:rPr lang="es-MX" smtClean="0"/>
              <a:t>‹Nº›</a:t>
            </a:fld>
            <a:endParaRPr lang="es-MX"/>
          </a:p>
        </p:txBody>
      </p:sp>
    </p:spTree>
    <p:extLst>
      <p:ext uri="{BB962C8B-B14F-4D97-AF65-F5344CB8AC3E}">
        <p14:creationId xmlns:p14="http://schemas.microsoft.com/office/powerpoint/2010/main" val="1405434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D2405E-80CE-3279-9644-73A67AB8502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BFD84DD5-8F68-F683-96A2-1B9E00C6ACA9}"/>
              </a:ext>
            </a:extLst>
          </p:cNvPr>
          <p:cNvSpPr>
            <a:spLocks noGrp="1"/>
          </p:cNvSpPr>
          <p:nvPr>
            <p:ph type="dt" sz="half" idx="10"/>
          </p:nvPr>
        </p:nvSpPr>
        <p:spPr/>
        <p:txBody>
          <a:bodyPr/>
          <a:lstStyle/>
          <a:p>
            <a:fld id="{030D4751-8545-4FBE-BA8D-52FC566D65AF}" type="datetimeFigureOut">
              <a:rPr lang="es-MX" smtClean="0"/>
              <a:t>18/01/2024</a:t>
            </a:fld>
            <a:endParaRPr lang="es-MX"/>
          </a:p>
        </p:txBody>
      </p:sp>
      <p:sp>
        <p:nvSpPr>
          <p:cNvPr id="4" name="Marcador de pie de página 3">
            <a:extLst>
              <a:ext uri="{FF2B5EF4-FFF2-40B4-BE49-F238E27FC236}">
                <a16:creationId xmlns:a16="http://schemas.microsoft.com/office/drawing/2014/main" id="{6E5BC9DC-C43C-3AB1-D487-252EDF8A70FB}"/>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EDE52DE8-FD5C-753E-8516-96EBF5A3328D}"/>
              </a:ext>
            </a:extLst>
          </p:cNvPr>
          <p:cNvSpPr>
            <a:spLocks noGrp="1"/>
          </p:cNvSpPr>
          <p:nvPr>
            <p:ph type="sldNum" sz="quarter" idx="12"/>
          </p:nvPr>
        </p:nvSpPr>
        <p:spPr/>
        <p:txBody>
          <a:bodyPr/>
          <a:lstStyle/>
          <a:p>
            <a:fld id="{8AAC022E-A52B-4F6C-A04D-C3C217BDEF7D}" type="slidenum">
              <a:rPr lang="es-MX" smtClean="0"/>
              <a:t>‹Nº›</a:t>
            </a:fld>
            <a:endParaRPr lang="es-MX"/>
          </a:p>
        </p:txBody>
      </p:sp>
    </p:spTree>
    <p:extLst>
      <p:ext uri="{BB962C8B-B14F-4D97-AF65-F5344CB8AC3E}">
        <p14:creationId xmlns:p14="http://schemas.microsoft.com/office/powerpoint/2010/main" val="197246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2CA60D1-DE21-53DD-AC61-50769349D28F}"/>
              </a:ext>
            </a:extLst>
          </p:cNvPr>
          <p:cNvSpPr>
            <a:spLocks noGrp="1"/>
          </p:cNvSpPr>
          <p:nvPr>
            <p:ph type="dt" sz="half" idx="10"/>
          </p:nvPr>
        </p:nvSpPr>
        <p:spPr/>
        <p:txBody>
          <a:bodyPr/>
          <a:lstStyle/>
          <a:p>
            <a:fld id="{030D4751-8545-4FBE-BA8D-52FC566D65AF}" type="datetimeFigureOut">
              <a:rPr lang="es-MX" smtClean="0"/>
              <a:t>18/01/2024</a:t>
            </a:fld>
            <a:endParaRPr lang="es-MX"/>
          </a:p>
        </p:txBody>
      </p:sp>
      <p:sp>
        <p:nvSpPr>
          <p:cNvPr id="3" name="Marcador de pie de página 2">
            <a:extLst>
              <a:ext uri="{FF2B5EF4-FFF2-40B4-BE49-F238E27FC236}">
                <a16:creationId xmlns:a16="http://schemas.microsoft.com/office/drawing/2014/main" id="{EFCB9F50-4E71-352F-8D17-9AB3300C9B4D}"/>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1588D4B5-38BA-8650-7570-4091B4991B40}"/>
              </a:ext>
            </a:extLst>
          </p:cNvPr>
          <p:cNvSpPr>
            <a:spLocks noGrp="1"/>
          </p:cNvSpPr>
          <p:nvPr>
            <p:ph type="sldNum" sz="quarter" idx="12"/>
          </p:nvPr>
        </p:nvSpPr>
        <p:spPr/>
        <p:txBody>
          <a:bodyPr/>
          <a:lstStyle/>
          <a:p>
            <a:fld id="{8AAC022E-A52B-4F6C-A04D-C3C217BDEF7D}" type="slidenum">
              <a:rPr lang="es-MX" smtClean="0"/>
              <a:t>‹Nº›</a:t>
            </a:fld>
            <a:endParaRPr lang="es-MX"/>
          </a:p>
        </p:txBody>
      </p:sp>
    </p:spTree>
    <p:extLst>
      <p:ext uri="{BB962C8B-B14F-4D97-AF65-F5344CB8AC3E}">
        <p14:creationId xmlns:p14="http://schemas.microsoft.com/office/powerpoint/2010/main" val="2264778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45C103-7AA8-BD02-D01E-D857C9FA651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C6BE9F6B-C96F-05D9-5269-DD5438FBFD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ED1C146C-3716-C6A4-50BD-78D48D6E0D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5A15BB5-BA56-45E3-4504-F85FE473C69E}"/>
              </a:ext>
            </a:extLst>
          </p:cNvPr>
          <p:cNvSpPr>
            <a:spLocks noGrp="1"/>
          </p:cNvSpPr>
          <p:nvPr>
            <p:ph type="dt" sz="half" idx="10"/>
          </p:nvPr>
        </p:nvSpPr>
        <p:spPr/>
        <p:txBody>
          <a:bodyPr/>
          <a:lstStyle/>
          <a:p>
            <a:fld id="{030D4751-8545-4FBE-BA8D-52FC566D65AF}" type="datetimeFigureOut">
              <a:rPr lang="es-MX" smtClean="0"/>
              <a:t>18/01/2024</a:t>
            </a:fld>
            <a:endParaRPr lang="es-MX"/>
          </a:p>
        </p:txBody>
      </p:sp>
      <p:sp>
        <p:nvSpPr>
          <p:cNvPr id="6" name="Marcador de pie de página 5">
            <a:extLst>
              <a:ext uri="{FF2B5EF4-FFF2-40B4-BE49-F238E27FC236}">
                <a16:creationId xmlns:a16="http://schemas.microsoft.com/office/drawing/2014/main" id="{70ABD2BB-4482-69D1-8C0D-510A37A00212}"/>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6322F9A6-29DF-F925-A7C4-269F1EC76E48}"/>
              </a:ext>
            </a:extLst>
          </p:cNvPr>
          <p:cNvSpPr>
            <a:spLocks noGrp="1"/>
          </p:cNvSpPr>
          <p:nvPr>
            <p:ph type="sldNum" sz="quarter" idx="12"/>
          </p:nvPr>
        </p:nvSpPr>
        <p:spPr/>
        <p:txBody>
          <a:bodyPr/>
          <a:lstStyle/>
          <a:p>
            <a:fld id="{8AAC022E-A52B-4F6C-A04D-C3C217BDEF7D}" type="slidenum">
              <a:rPr lang="es-MX" smtClean="0"/>
              <a:t>‹Nº›</a:t>
            </a:fld>
            <a:endParaRPr lang="es-MX"/>
          </a:p>
        </p:txBody>
      </p:sp>
    </p:spTree>
    <p:extLst>
      <p:ext uri="{BB962C8B-B14F-4D97-AF65-F5344CB8AC3E}">
        <p14:creationId xmlns:p14="http://schemas.microsoft.com/office/powerpoint/2010/main" val="3117140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3F347B-EF10-A116-C693-714D1455728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55E8CDA7-8988-0CEC-B258-9C795804E1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FC6228AA-898D-C7E5-4073-E864813009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7931D72-0F17-64C4-55F5-4A5732F6475F}"/>
              </a:ext>
            </a:extLst>
          </p:cNvPr>
          <p:cNvSpPr>
            <a:spLocks noGrp="1"/>
          </p:cNvSpPr>
          <p:nvPr>
            <p:ph type="dt" sz="half" idx="10"/>
          </p:nvPr>
        </p:nvSpPr>
        <p:spPr/>
        <p:txBody>
          <a:bodyPr/>
          <a:lstStyle/>
          <a:p>
            <a:fld id="{030D4751-8545-4FBE-BA8D-52FC566D65AF}" type="datetimeFigureOut">
              <a:rPr lang="es-MX" smtClean="0"/>
              <a:t>18/01/2024</a:t>
            </a:fld>
            <a:endParaRPr lang="es-MX"/>
          </a:p>
        </p:txBody>
      </p:sp>
      <p:sp>
        <p:nvSpPr>
          <p:cNvPr id="6" name="Marcador de pie de página 5">
            <a:extLst>
              <a:ext uri="{FF2B5EF4-FFF2-40B4-BE49-F238E27FC236}">
                <a16:creationId xmlns:a16="http://schemas.microsoft.com/office/drawing/2014/main" id="{3B08865F-E248-978A-39AF-054302D90BC3}"/>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24ECF65B-E682-1D55-8F7E-E009098DC86A}"/>
              </a:ext>
            </a:extLst>
          </p:cNvPr>
          <p:cNvSpPr>
            <a:spLocks noGrp="1"/>
          </p:cNvSpPr>
          <p:nvPr>
            <p:ph type="sldNum" sz="quarter" idx="12"/>
          </p:nvPr>
        </p:nvSpPr>
        <p:spPr/>
        <p:txBody>
          <a:bodyPr/>
          <a:lstStyle/>
          <a:p>
            <a:fld id="{8AAC022E-A52B-4F6C-A04D-C3C217BDEF7D}" type="slidenum">
              <a:rPr lang="es-MX" smtClean="0"/>
              <a:t>‹Nº›</a:t>
            </a:fld>
            <a:endParaRPr lang="es-MX"/>
          </a:p>
        </p:txBody>
      </p:sp>
    </p:spTree>
    <p:extLst>
      <p:ext uri="{BB962C8B-B14F-4D97-AF65-F5344CB8AC3E}">
        <p14:creationId xmlns:p14="http://schemas.microsoft.com/office/powerpoint/2010/main" val="2800112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3172142-9893-2EAE-8CC3-F82E7E5528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26509F9F-71F6-A512-A99B-82369AAE80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D01331C-43C1-E419-7A1D-722856E452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0D4751-8545-4FBE-BA8D-52FC566D65AF}" type="datetimeFigureOut">
              <a:rPr lang="es-MX" smtClean="0"/>
              <a:t>18/01/2024</a:t>
            </a:fld>
            <a:endParaRPr lang="es-MX"/>
          </a:p>
        </p:txBody>
      </p:sp>
      <p:sp>
        <p:nvSpPr>
          <p:cNvPr id="5" name="Marcador de pie de página 4">
            <a:extLst>
              <a:ext uri="{FF2B5EF4-FFF2-40B4-BE49-F238E27FC236}">
                <a16:creationId xmlns:a16="http://schemas.microsoft.com/office/drawing/2014/main" id="{137E1907-EA3E-5D26-DE99-A356BF8889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3ED7E556-765F-3C01-E038-E273B5A41E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C022E-A52B-4F6C-A04D-C3C217BDEF7D}" type="slidenum">
              <a:rPr lang="es-MX" smtClean="0"/>
              <a:t>‹Nº›</a:t>
            </a:fld>
            <a:endParaRPr lang="es-MX"/>
          </a:p>
        </p:txBody>
      </p:sp>
    </p:spTree>
    <p:extLst>
      <p:ext uri="{BB962C8B-B14F-4D97-AF65-F5344CB8AC3E}">
        <p14:creationId xmlns:p14="http://schemas.microsoft.com/office/powerpoint/2010/main" val="2009715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hyperlink" Target="https://en15dias.com/michoacan/panorama-de-violencia-contra-las-mujeres-en-michoacan-segun-inegi/" TargetMode="External"/><Relationship Id="rId2" Type="http://schemas.openxmlformats.org/officeDocument/2006/relationships/hyperlink" Target="https://prezi.com/p/3ccghkkjhhbk/violencia-sexual/"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68137B2-7994-0910-4333-95BEBBDE9A76}"/>
              </a:ext>
            </a:extLst>
          </p:cNvPr>
          <p:cNvSpPr>
            <a:spLocks noGrp="1"/>
          </p:cNvSpPr>
          <p:nvPr>
            <p:ph type="title"/>
          </p:nvPr>
        </p:nvSpPr>
        <p:spPr>
          <a:xfrm>
            <a:off x="5297762" y="329184"/>
            <a:ext cx="6251110" cy="1783080"/>
          </a:xfrm>
        </p:spPr>
        <p:txBody>
          <a:bodyPr anchor="b">
            <a:normAutofit/>
          </a:bodyPr>
          <a:lstStyle/>
          <a:p>
            <a:r>
              <a:rPr lang="es-MX" sz="5400" dirty="0"/>
              <a:t>Por </a:t>
            </a:r>
            <a:r>
              <a:rPr lang="es-MX" sz="5400" dirty="0" err="1"/>
              <a:t>nuestr@s</a:t>
            </a:r>
            <a:r>
              <a:rPr lang="es-MX" sz="5400" dirty="0"/>
              <a:t> </a:t>
            </a:r>
            <a:r>
              <a:rPr lang="es-MX" sz="5400" dirty="0" err="1"/>
              <a:t>niñ@s</a:t>
            </a:r>
            <a:endParaRPr lang="es-MX" sz="5400" dirty="0"/>
          </a:p>
        </p:txBody>
      </p:sp>
      <p:pic>
        <p:nvPicPr>
          <p:cNvPr id="5" name="Marcador de contenido 4" descr="Imagen que contiene Interfaz de usuario gráfica&#10;&#10;Descripción generada automáticamente">
            <a:extLst>
              <a:ext uri="{FF2B5EF4-FFF2-40B4-BE49-F238E27FC236}">
                <a16:creationId xmlns:a16="http://schemas.microsoft.com/office/drawing/2014/main" id="{FD9CD1F6-6261-8631-CDE1-FA43798064B6}"/>
              </a:ext>
            </a:extLst>
          </p:cNvPr>
          <p:cNvPicPr>
            <a:picLocks noChangeAspect="1"/>
          </p:cNvPicPr>
          <p:nvPr/>
        </p:nvPicPr>
        <p:blipFill rotWithShape="1">
          <a:blip r:embed="rId2">
            <a:extLst>
              <a:ext uri="{28A0092B-C50C-407E-A947-70E740481C1C}">
                <a14:useLocalDpi xmlns:a14="http://schemas.microsoft.com/office/drawing/2010/main" val="0"/>
              </a:ext>
            </a:extLst>
          </a:blip>
          <a:srcRect l="9149"/>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4"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a:extLst>
              <a:ext uri="{FF2B5EF4-FFF2-40B4-BE49-F238E27FC236}">
                <a16:creationId xmlns:a16="http://schemas.microsoft.com/office/drawing/2014/main" id="{02D9F4D1-1818-3DED-2692-3DA63253556C}"/>
              </a:ext>
            </a:extLst>
          </p:cNvPr>
          <p:cNvSpPr/>
          <p:nvPr/>
        </p:nvSpPr>
        <p:spPr>
          <a:xfrm>
            <a:off x="5022216" y="3429000"/>
            <a:ext cx="6358215" cy="1754326"/>
          </a:xfrm>
          <a:prstGeom prst="rect">
            <a:avLst/>
          </a:prstGeom>
          <a:noFill/>
        </p:spPr>
        <p:txBody>
          <a:bodyPr wrap="none" lIns="91440" tIns="45720" rIns="91440" bIns="45720">
            <a:spAutoFit/>
          </a:bodyPr>
          <a:lstStyle/>
          <a:p>
            <a:pPr algn="ctr"/>
            <a:r>
              <a:rPr lang="es-E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Acércate a la realidad</a:t>
            </a:r>
          </a:p>
          <a:p>
            <a:pPr algn="ctr"/>
            <a:endParaRPr lang="es-E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997989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621070-B86D-1B68-8C3B-AF64E976408C}"/>
              </a:ext>
            </a:extLst>
          </p:cNvPr>
          <p:cNvSpPr>
            <a:spLocks noGrp="1"/>
          </p:cNvSpPr>
          <p:nvPr>
            <p:ph type="title"/>
          </p:nvPr>
        </p:nvSpPr>
        <p:spPr/>
        <p:txBody>
          <a:bodyPr/>
          <a:lstStyle/>
          <a:p>
            <a:r>
              <a:rPr lang="es-MX" dirty="0"/>
              <a:t>Ámbito escolar</a:t>
            </a:r>
          </a:p>
        </p:txBody>
      </p:sp>
      <p:sp>
        <p:nvSpPr>
          <p:cNvPr id="3" name="Marcador de contenido 2">
            <a:extLst>
              <a:ext uri="{FF2B5EF4-FFF2-40B4-BE49-F238E27FC236}">
                <a16:creationId xmlns:a16="http://schemas.microsoft.com/office/drawing/2014/main" id="{E52EB9CE-8D12-04EB-51A6-1462ABEBFBF4}"/>
              </a:ext>
            </a:extLst>
          </p:cNvPr>
          <p:cNvSpPr>
            <a:spLocks noGrp="1"/>
          </p:cNvSpPr>
          <p:nvPr>
            <p:ph idx="1"/>
          </p:nvPr>
        </p:nvSpPr>
        <p:spPr/>
        <p:txBody>
          <a:bodyPr>
            <a:normAutofit fontScale="85000" lnSpcReduction="20000"/>
          </a:bodyPr>
          <a:lstStyle/>
          <a:p>
            <a:pPr algn="l" fontAlgn="base"/>
            <a:r>
              <a:rPr lang="es-MX" b="0" i="0" dirty="0">
                <a:solidFill>
                  <a:srgbClr val="1A1A1A"/>
                </a:solidFill>
                <a:effectLst/>
                <a:latin typeface="Kanit"/>
              </a:rPr>
              <a:t>Según datos de la Encuesta Nacional sobre la Dinámica de las Relaciones en los Hogares (</a:t>
            </a:r>
            <a:r>
              <a:rPr lang="es-MX" b="0" i="0" dirty="0" err="1">
                <a:solidFill>
                  <a:srgbClr val="1A1A1A"/>
                </a:solidFill>
                <a:effectLst/>
                <a:latin typeface="Kanit"/>
              </a:rPr>
              <a:t>Endireh</a:t>
            </a:r>
            <a:r>
              <a:rPr lang="es-MX" b="0" i="0" dirty="0">
                <a:solidFill>
                  <a:srgbClr val="1A1A1A"/>
                </a:solidFill>
                <a:effectLst/>
                <a:latin typeface="Kanit"/>
              </a:rPr>
              <a:t>) arrojan que </a:t>
            </a:r>
            <a:r>
              <a:rPr lang="es-MX" b="1" i="0" dirty="0">
                <a:solidFill>
                  <a:srgbClr val="1A1A1A"/>
                </a:solidFill>
                <a:effectLst/>
                <a:latin typeface="Kanit"/>
              </a:rPr>
              <a:t>Michoacán registró 28.5% de mujeres que sufrieron violencia en el ámbito escolar en 2021, 0.5 por ciento más comparado con 2016 donde se registró 28 por ciento.</a:t>
            </a:r>
            <a:endParaRPr lang="es-MX" b="0" i="0" dirty="0">
              <a:solidFill>
                <a:srgbClr val="1A1A1A"/>
              </a:solidFill>
              <a:effectLst/>
              <a:latin typeface="Kanit"/>
            </a:endParaRPr>
          </a:p>
          <a:p>
            <a:pPr algn="l" fontAlgn="base"/>
            <a:r>
              <a:rPr lang="es-MX" b="0" i="0" dirty="0">
                <a:solidFill>
                  <a:srgbClr val="1A1A1A"/>
                </a:solidFill>
                <a:effectLst/>
                <a:latin typeface="Noticia Text"/>
              </a:rPr>
              <a:t>A nivel nacional, la “prevalencia de violencia a lo largo de la vida” en el ámbito escolar asciende a 32.3%, siete puntos porcentuales por encima de lo registrado en 2016 (25.3%).</a:t>
            </a:r>
          </a:p>
          <a:p>
            <a:pPr algn="l" fontAlgn="base"/>
            <a:r>
              <a:rPr lang="es-MX" b="0" i="0" dirty="0">
                <a:solidFill>
                  <a:srgbClr val="1A1A1A"/>
                </a:solidFill>
                <a:effectLst/>
                <a:latin typeface="Noticia Text"/>
              </a:rPr>
              <a:t>Por entidad federativa, Querétaro (40.3 %), estado de México (36.6%) y Colima (36.3%) presentan las prevalencias más altas. Por otro lado, Zacatecas (26.0%), Tamaulipas (24.7%) y Chiapas (20.2%) registraron la menor prevalencia de violencia contra las mujeres a lo largo de la vida escolar.</a:t>
            </a:r>
          </a:p>
          <a:p>
            <a:pPr algn="l" fontAlgn="base"/>
            <a:r>
              <a:rPr lang="es-MX" b="0" i="0" dirty="0">
                <a:solidFill>
                  <a:srgbClr val="1A1A1A"/>
                </a:solidFill>
                <a:effectLst/>
                <a:latin typeface="Noticia Text"/>
              </a:rPr>
              <a:t>Hay entidades que sobresalen por el aumento en la prevalencia entre 2016 y 2021, como Tabasco (con un incremento de 13.8 puntos porcentuales), Campeche (13.5 puntos porcentuales) y Colima (12.8 puntos porcentuales).</a:t>
            </a:r>
          </a:p>
          <a:p>
            <a:endParaRPr lang="es-MX" dirty="0"/>
          </a:p>
        </p:txBody>
      </p:sp>
    </p:spTree>
    <p:extLst>
      <p:ext uri="{BB962C8B-B14F-4D97-AF65-F5344CB8AC3E}">
        <p14:creationId xmlns:p14="http://schemas.microsoft.com/office/powerpoint/2010/main" val="2800000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F9B3D-40A4-78F6-2226-0D63854CE41C}"/>
              </a:ext>
            </a:extLst>
          </p:cNvPr>
          <p:cNvSpPr>
            <a:spLocks noGrp="1"/>
          </p:cNvSpPr>
          <p:nvPr>
            <p:ph type="title"/>
          </p:nvPr>
        </p:nvSpPr>
        <p:spPr/>
        <p:txBody>
          <a:bodyPr/>
          <a:lstStyle/>
          <a:p>
            <a:r>
              <a:rPr lang="es-MX" dirty="0"/>
              <a:t>Mercado laboral</a:t>
            </a:r>
          </a:p>
        </p:txBody>
      </p:sp>
      <p:sp>
        <p:nvSpPr>
          <p:cNvPr id="3" name="Marcador de contenido 2">
            <a:extLst>
              <a:ext uri="{FF2B5EF4-FFF2-40B4-BE49-F238E27FC236}">
                <a16:creationId xmlns:a16="http://schemas.microsoft.com/office/drawing/2014/main" id="{C39ABAE9-A0D0-66D7-921B-10AE078F48A2}"/>
              </a:ext>
            </a:extLst>
          </p:cNvPr>
          <p:cNvSpPr>
            <a:spLocks noGrp="1"/>
          </p:cNvSpPr>
          <p:nvPr>
            <p:ph idx="1"/>
          </p:nvPr>
        </p:nvSpPr>
        <p:spPr/>
        <p:txBody>
          <a:bodyPr/>
          <a:lstStyle/>
          <a:p>
            <a:r>
              <a:rPr lang="es-MX" b="0" i="0" dirty="0">
                <a:solidFill>
                  <a:srgbClr val="1A1A1A"/>
                </a:solidFill>
                <a:effectLst/>
                <a:latin typeface="Noticia Text"/>
              </a:rPr>
              <a:t>De acuerdo con la ENDIREH 2021, a nivel nacional, de las mujeres que alguna vez en su vida han participado en el mercado laboral, 27.9 % experimentó algún incidente de violencia, mientras que en 2016 la cifra fue de 26.6 por ciento.</a:t>
            </a:r>
          </a:p>
          <a:p>
            <a:endParaRPr lang="es-MX" dirty="0"/>
          </a:p>
        </p:txBody>
      </p:sp>
    </p:spTree>
    <p:extLst>
      <p:ext uri="{BB962C8B-B14F-4D97-AF65-F5344CB8AC3E}">
        <p14:creationId xmlns:p14="http://schemas.microsoft.com/office/powerpoint/2010/main" val="40220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918F9C-33C0-614B-65EE-97F404917F65}"/>
              </a:ext>
            </a:extLst>
          </p:cNvPr>
          <p:cNvSpPr>
            <a:spLocks noGrp="1"/>
          </p:cNvSpPr>
          <p:nvPr>
            <p:ph type="title"/>
          </p:nvPr>
        </p:nvSpPr>
        <p:spPr/>
        <p:txBody>
          <a:bodyPr/>
          <a:lstStyle/>
          <a:p>
            <a:r>
              <a:rPr lang="es-MX" dirty="0"/>
              <a:t>Ámbito comunitario</a:t>
            </a:r>
          </a:p>
        </p:txBody>
      </p:sp>
      <p:sp>
        <p:nvSpPr>
          <p:cNvPr id="3" name="Marcador de contenido 2">
            <a:extLst>
              <a:ext uri="{FF2B5EF4-FFF2-40B4-BE49-F238E27FC236}">
                <a16:creationId xmlns:a16="http://schemas.microsoft.com/office/drawing/2014/main" id="{0FE8C1ED-57AE-C553-ABC0-177018272B92}"/>
              </a:ext>
            </a:extLst>
          </p:cNvPr>
          <p:cNvSpPr>
            <a:spLocks noGrp="1"/>
          </p:cNvSpPr>
          <p:nvPr>
            <p:ph idx="1"/>
          </p:nvPr>
        </p:nvSpPr>
        <p:spPr/>
        <p:txBody>
          <a:bodyPr/>
          <a:lstStyle/>
          <a:p>
            <a:r>
              <a:rPr lang="es-MX" b="0" i="0" dirty="0">
                <a:solidFill>
                  <a:srgbClr val="1A1A1A"/>
                </a:solidFill>
                <a:effectLst/>
                <a:latin typeface="Kanit"/>
              </a:rPr>
              <a:t>Según datos de la </a:t>
            </a:r>
            <a:r>
              <a:rPr lang="es-MX" b="0" i="0" dirty="0" err="1">
                <a:solidFill>
                  <a:srgbClr val="1A1A1A"/>
                </a:solidFill>
                <a:effectLst/>
                <a:latin typeface="Kanit"/>
              </a:rPr>
              <a:t>Endireh</a:t>
            </a:r>
            <a:r>
              <a:rPr lang="es-MX" b="0" i="0" dirty="0">
                <a:solidFill>
                  <a:srgbClr val="1A1A1A"/>
                </a:solidFill>
                <a:effectLst/>
                <a:latin typeface="Kanit"/>
              </a:rPr>
              <a:t>, </a:t>
            </a:r>
            <a:r>
              <a:rPr lang="es-MX" b="1" i="0" dirty="0">
                <a:solidFill>
                  <a:srgbClr val="1A1A1A"/>
                </a:solidFill>
                <a:effectLst/>
                <a:latin typeface="Kanit"/>
              </a:rPr>
              <a:t>Michoacán registró 34.7% de mujeres sufrieron violencia en el ámbito comunitario en 2021, 2 por ciento más comparado con 2016 donde se registró 32.3</a:t>
            </a:r>
            <a:r>
              <a:rPr lang="es-MX" b="0" i="0" dirty="0">
                <a:solidFill>
                  <a:srgbClr val="1A1A1A"/>
                </a:solidFill>
                <a:effectLst/>
                <a:latin typeface="Kanit"/>
              </a:rPr>
              <a:t> </a:t>
            </a:r>
            <a:r>
              <a:rPr lang="es-MX" b="1" i="0" dirty="0">
                <a:solidFill>
                  <a:srgbClr val="1A1A1A"/>
                </a:solidFill>
                <a:effectLst/>
                <a:latin typeface="Kanit"/>
              </a:rPr>
              <a:t>por ciento.</a:t>
            </a:r>
            <a:endParaRPr lang="es-MX" b="0" i="0" dirty="0">
              <a:solidFill>
                <a:srgbClr val="1A1A1A"/>
              </a:solidFill>
              <a:effectLst/>
              <a:latin typeface="Kanit"/>
            </a:endParaRPr>
          </a:p>
          <a:p>
            <a:endParaRPr lang="es-MX" dirty="0"/>
          </a:p>
        </p:txBody>
      </p:sp>
    </p:spTree>
    <p:extLst>
      <p:ext uri="{BB962C8B-B14F-4D97-AF65-F5344CB8AC3E}">
        <p14:creationId xmlns:p14="http://schemas.microsoft.com/office/powerpoint/2010/main" val="2171394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0C6033-44A7-B8E2-E3E9-F726E2AE1E4F}"/>
              </a:ext>
            </a:extLst>
          </p:cNvPr>
          <p:cNvSpPr>
            <a:spLocks noGrp="1"/>
          </p:cNvSpPr>
          <p:nvPr>
            <p:ph type="title"/>
          </p:nvPr>
        </p:nvSpPr>
        <p:spPr/>
        <p:txBody>
          <a:bodyPr/>
          <a:lstStyle/>
          <a:p>
            <a:r>
              <a:rPr lang="es-MX" dirty="0"/>
              <a:t>El delito facilitado por drogas (DFD)</a:t>
            </a:r>
          </a:p>
        </p:txBody>
      </p:sp>
      <p:sp>
        <p:nvSpPr>
          <p:cNvPr id="3" name="Marcador de contenido 2">
            <a:extLst>
              <a:ext uri="{FF2B5EF4-FFF2-40B4-BE49-F238E27FC236}">
                <a16:creationId xmlns:a16="http://schemas.microsoft.com/office/drawing/2014/main" id="{1554F293-3F31-0175-6770-40A27669685E}"/>
              </a:ext>
            </a:extLst>
          </p:cNvPr>
          <p:cNvSpPr>
            <a:spLocks noGrp="1"/>
          </p:cNvSpPr>
          <p:nvPr>
            <p:ph idx="1"/>
          </p:nvPr>
        </p:nvSpPr>
        <p:spPr/>
        <p:txBody>
          <a:bodyPr/>
          <a:lstStyle/>
          <a:p>
            <a:r>
              <a:rPr lang="es-MX" dirty="0"/>
              <a:t>es una expresión general que abarca la violación y otras agresiones sexuales, el robo con violencia o intimidación, la extorsión de dinero y los malos tratos deliberados de ancianos o niños bajo la influencia de sustancias sicotrópicas. </a:t>
            </a:r>
          </a:p>
          <a:p>
            <a:r>
              <a:rPr lang="es-MX" dirty="0"/>
              <a:t>Los DFD son actos delictivos cometidos mediante la administración de una sustancia a alguien con la intención de menoscabar el comportamiento, las percepciones o la capacidad de decidir. Incluye también el hecho de aprovecharse de una persona menoscabada, sin su consentimiento, después de que haya tomado voluntariamente una sustancia incapacitante</a:t>
            </a:r>
          </a:p>
        </p:txBody>
      </p:sp>
    </p:spTree>
    <p:extLst>
      <p:ext uri="{BB962C8B-B14F-4D97-AF65-F5344CB8AC3E}">
        <p14:creationId xmlns:p14="http://schemas.microsoft.com/office/powerpoint/2010/main" val="4201207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B0D8FB-9098-3BF2-DB67-C89F4C081341}"/>
              </a:ext>
            </a:extLst>
          </p:cNvPr>
          <p:cNvSpPr>
            <a:spLocks noGrp="1"/>
          </p:cNvSpPr>
          <p:nvPr>
            <p:ph type="title"/>
          </p:nvPr>
        </p:nvSpPr>
        <p:spPr/>
        <p:txBody>
          <a:bodyPr/>
          <a:lstStyle/>
          <a:p>
            <a:r>
              <a:rPr lang="es-MX" dirty="0"/>
              <a:t>El delito facilitado por drogas (DFD)</a:t>
            </a:r>
          </a:p>
        </p:txBody>
      </p:sp>
      <p:sp>
        <p:nvSpPr>
          <p:cNvPr id="3" name="Marcador de contenido 2">
            <a:extLst>
              <a:ext uri="{FF2B5EF4-FFF2-40B4-BE49-F238E27FC236}">
                <a16:creationId xmlns:a16="http://schemas.microsoft.com/office/drawing/2014/main" id="{4198ADBB-C62D-6682-6026-EB6020DCA23F}"/>
              </a:ext>
            </a:extLst>
          </p:cNvPr>
          <p:cNvSpPr>
            <a:spLocks noGrp="1"/>
          </p:cNvSpPr>
          <p:nvPr>
            <p:ph idx="1"/>
          </p:nvPr>
        </p:nvSpPr>
        <p:spPr/>
        <p:txBody>
          <a:bodyPr>
            <a:normAutofit/>
          </a:bodyPr>
          <a:lstStyle/>
          <a:p>
            <a:r>
              <a:rPr lang="es-MX" dirty="0"/>
              <a:t>Las sustancias psicoactivas que se utilizan en los DFD pueden alterar el grado de consciencia, el estado de percepción, el juicio y la memoria.</a:t>
            </a:r>
          </a:p>
          <a:p>
            <a:r>
              <a:rPr lang="es-MX" dirty="0"/>
              <a:t> Esas sustancias pueden causar que la víctima resulte vulnerable y no pueda repeler a su agresor. Además, pueden utilizarse para sedar a la víctima a fin de facilitar su transporte por el autor del delito.</a:t>
            </a:r>
          </a:p>
          <a:p>
            <a:r>
              <a:rPr lang="es-MX" dirty="0"/>
              <a:t> El autor de un DFD puede ser un extraño o un conocido. La mayoría de las sustancias utilizadas en DFD son potentes depresores del sistema nervioso central (SNC) de efecto rápido, cuyos efectos se asemejan a los de la intoxicación etílica aguda o la anestesia general. </a:t>
            </a:r>
          </a:p>
        </p:txBody>
      </p:sp>
    </p:spTree>
    <p:extLst>
      <p:ext uri="{BB962C8B-B14F-4D97-AF65-F5344CB8AC3E}">
        <p14:creationId xmlns:p14="http://schemas.microsoft.com/office/powerpoint/2010/main" val="4272178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829D92-99F7-8EDC-5AB1-C35C78107FD5}"/>
              </a:ext>
            </a:extLst>
          </p:cNvPr>
          <p:cNvSpPr>
            <a:spLocks noGrp="1"/>
          </p:cNvSpPr>
          <p:nvPr>
            <p:ph type="title"/>
          </p:nvPr>
        </p:nvSpPr>
        <p:spPr/>
        <p:txBody>
          <a:bodyPr/>
          <a:lstStyle/>
          <a:p>
            <a:r>
              <a:rPr lang="es-MX" dirty="0"/>
              <a:t>El delito facilitado por drogas (DFD)</a:t>
            </a:r>
          </a:p>
        </p:txBody>
      </p:sp>
      <p:sp>
        <p:nvSpPr>
          <p:cNvPr id="3" name="Marcador de contenido 2">
            <a:extLst>
              <a:ext uri="{FF2B5EF4-FFF2-40B4-BE49-F238E27FC236}">
                <a16:creationId xmlns:a16="http://schemas.microsoft.com/office/drawing/2014/main" id="{36FAD5AE-F945-E640-1DCC-3192EEE581CB}"/>
              </a:ext>
            </a:extLst>
          </p:cNvPr>
          <p:cNvSpPr>
            <a:spLocks noGrp="1"/>
          </p:cNvSpPr>
          <p:nvPr>
            <p:ph idx="1"/>
          </p:nvPr>
        </p:nvSpPr>
        <p:spPr/>
        <p:txBody>
          <a:bodyPr/>
          <a:lstStyle/>
          <a:p>
            <a:r>
              <a:rPr lang="es-MX" dirty="0"/>
              <a:t>Los efectos farmacológicos resultantes pueden ser, entre otros, relajación, euforia, desinhibición, amnesia, alteración de la percepción, dificultad para guardar el equilibrio, dificultad para hablar, somnolencia, pérdida de la función motriz, vómitos, incontinencia, pérdida del conocimiento y, posiblemente, muerte. Por todo ello, la policía puede suponer que la víctima no estaba drogada, sino borracha, lo que influye lógicamente en la investigación</a:t>
            </a:r>
          </a:p>
          <a:p>
            <a:endParaRPr lang="es-MX" dirty="0"/>
          </a:p>
        </p:txBody>
      </p:sp>
    </p:spTree>
    <p:extLst>
      <p:ext uri="{BB962C8B-B14F-4D97-AF65-F5344CB8AC3E}">
        <p14:creationId xmlns:p14="http://schemas.microsoft.com/office/powerpoint/2010/main" val="3560060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43C3D2-31AD-6166-B0F9-4D5DD309E5EF}"/>
              </a:ext>
            </a:extLst>
          </p:cNvPr>
          <p:cNvSpPr>
            <a:spLocks noGrp="1"/>
          </p:cNvSpPr>
          <p:nvPr>
            <p:ph type="title"/>
          </p:nvPr>
        </p:nvSpPr>
        <p:spPr/>
        <p:txBody>
          <a:bodyPr/>
          <a:lstStyle/>
          <a:p>
            <a:r>
              <a:rPr lang="es-MX" dirty="0"/>
              <a:t>La agresión sexual facilitada por drogas (ASFD</a:t>
            </a:r>
          </a:p>
        </p:txBody>
      </p:sp>
      <p:sp>
        <p:nvSpPr>
          <p:cNvPr id="3" name="Marcador de contenido 2">
            <a:extLst>
              <a:ext uri="{FF2B5EF4-FFF2-40B4-BE49-F238E27FC236}">
                <a16:creationId xmlns:a16="http://schemas.microsoft.com/office/drawing/2014/main" id="{9E710EA1-ABE6-5D05-9883-280513BE02FD}"/>
              </a:ext>
            </a:extLst>
          </p:cNvPr>
          <p:cNvSpPr>
            <a:spLocks noGrp="1"/>
          </p:cNvSpPr>
          <p:nvPr>
            <p:ph idx="1"/>
          </p:nvPr>
        </p:nvSpPr>
        <p:spPr>
          <a:xfrm>
            <a:off x="713510" y="1922607"/>
            <a:ext cx="7114308" cy="4351338"/>
          </a:xfrm>
        </p:spPr>
        <p:txBody>
          <a:bodyPr/>
          <a:lstStyle/>
          <a:p>
            <a:r>
              <a:rPr lang="es-MX" dirty="0"/>
              <a:t>La agresión sexual facilitada por drogas (ASFD), </a:t>
            </a:r>
          </a:p>
          <a:p>
            <a:r>
              <a:rPr lang="es-MX" dirty="0"/>
              <a:t>que es un subconjunto del DFD, se produce cuando alguien (hombre o mujer) se ve sometido a actividades sexuales mientras está incapacitado o inconsciente por los efectos del etanol, una droga u otra sustancia intoxicante y, en consecuencia, no puede oponerse a esas actividades ni dar su consentimiento.</a:t>
            </a:r>
          </a:p>
        </p:txBody>
      </p:sp>
    </p:spTree>
    <p:extLst>
      <p:ext uri="{BB962C8B-B14F-4D97-AF65-F5344CB8AC3E}">
        <p14:creationId xmlns:p14="http://schemas.microsoft.com/office/powerpoint/2010/main" val="3640998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41BA06-D493-BDBF-023A-B4D3779494D7}"/>
              </a:ext>
            </a:extLst>
          </p:cNvPr>
          <p:cNvSpPr>
            <a:spLocks noGrp="1"/>
          </p:cNvSpPr>
          <p:nvPr>
            <p:ph type="title"/>
          </p:nvPr>
        </p:nvSpPr>
        <p:spPr/>
        <p:txBody>
          <a:bodyPr/>
          <a:lstStyle/>
          <a:p>
            <a:r>
              <a:rPr lang="es-MX" dirty="0"/>
              <a:t>Las drogas o medicamentos </a:t>
            </a:r>
          </a:p>
        </p:txBody>
      </p:sp>
      <p:sp>
        <p:nvSpPr>
          <p:cNvPr id="3" name="Marcador de contenido 2">
            <a:extLst>
              <a:ext uri="{FF2B5EF4-FFF2-40B4-BE49-F238E27FC236}">
                <a16:creationId xmlns:a16="http://schemas.microsoft.com/office/drawing/2014/main" id="{5DFF7460-4CF2-3C2C-A676-DDDC68229CDA}"/>
              </a:ext>
            </a:extLst>
          </p:cNvPr>
          <p:cNvSpPr>
            <a:spLocks noGrp="1"/>
          </p:cNvSpPr>
          <p:nvPr>
            <p:ph idx="1"/>
          </p:nvPr>
        </p:nvSpPr>
        <p:spPr/>
        <p:txBody>
          <a:bodyPr>
            <a:normAutofit lnSpcReduction="10000"/>
          </a:bodyPr>
          <a:lstStyle/>
          <a:p>
            <a:r>
              <a:rPr lang="es-MX" dirty="0"/>
              <a:t>La atención de los medios informativos se ha centrado sobre todo en unas pocas drogas, como el </a:t>
            </a:r>
            <a:r>
              <a:rPr lang="es-MX" dirty="0" err="1"/>
              <a:t>Rohypnol</a:t>
            </a:r>
            <a:r>
              <a:rPr lang="es-MX" dirty="0"/>
              <a:t>®, el GHB y la ketamina, que pueden utilizarse en la ASFD. Sin embargo, existen muchas más sustancias que pueden utilizarse para facilitar esos delitos, por ejemplo, el alcohol, los medicamentos de venta sin receta, otros medicamentos psicoactivos de venta con receta y las sustancias ilícitas. Muchas sustancias producen efectos depresivos adicionales cuando se mezclan con alcohol y, posiblemente, pueden obtenerse con mucha más facilidad que las que los medios informativos insisten en destacar; por ejemplo, consta que los autores de los delitos han utilizado los medicamentos que les han recetado a ellos mismos para incapacitar a otros.</a:t>
            </a:r>
          </a:p>
        </p:txBody>
      </p:sp>
    </p:spTree>
    <p:extLst>
      <p:ext uri="{BB962C8B-B14F-4D97-AF65-F5344CB8AC3E}">
        <p14:creationId xmlns:p14="http://schemas.microsoft.com/office/powerpoint/2010/main" val="2688042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185507-33FF-2CEE-74E2-EB30528D418A}"/>
              </a:ext>
            </a:extLst>
          </p:cNvPr>
          <p:cNvSpPr>
            <a:spLocks noGrp="1"/>
          </p:cNvSpPr>
          <p:nvPr>
            <p:ph type="title"/>
          </p:nvPr>
        </p:nvSpPr>
        <p:spPr/>
        <p:txBody>
          <a:bodyPr/>
          <a:lstStyle/>
          <a:p>
            <a:r>
              <a:rPr lang="es-MX" dirty="0"/>
              <a:t>Se desconoce la verdadera prevalencia de los DFD.</a:t>
            </a:r>
          </a:p>
        </p:txBody>
      </p:sp>
      <p:sp>
        <p:nvSpPr>
          <p:cNvPr id="3" name="Marcador de contenido 2">
            <a:extLst>
              <a:ext uri="{FF2B5EF4-FFF2-40B4-BE49-F238E27FC236}">
                <a16:creationId xmlns:a16="http://schemas.microsoft.com/office/drawing/2014/main" id="{D8552DC7-B7DA-619A-DD9B-97385EFDAD03}"/>
              </a:ext>
            </a:extLst>
          </p:cNvPr>
          <p:cNvSpPr>
            <a:spLocks noGrp="1"/>
          </p:cNvSpPr>
          <p:nvPr>
            <p:ph idx="1"/>
          </p:nvPr>
        </p:nvSpPr>
        <p:spPr>
          <a:xfrm>
            <a:off x="838200" y="1825625"/>
            <a:ext cx="5936673" cy="4351338"/>
          </a:xfrm>
        </p:spPr>
        <p:txBody>
          <a:bodyPr/>
          <a:lstStyle/>
          <a:p>
            <a:r>
              <a:rPr lang="es-MX" dirty="0"/>
              <a:t>Muchos estudios indican que menos del 20% de las agresiones sexuales se denuncian a los organismos policiales. En los casos de ASFD, el efecto que los depresores del sistema nervioso central tienen en la memoria y en la consciencia da lugar a que se denuncien incluso menos ASFD en comparación con las agresiones sexuales en las que no intervienen drogas. </a:t>
            </a:r>
          </a:p>
        </p:txBody>
      </p:sp>
    </p:spTree>
    <p:extLst>
      <p:ext uri="{BB962C8B-B14F-4D97-AF65-F5344CB8AC3E}">
        <p14:creationId xmlns:p14="http://schemas.microsoft.com/office/powerpoint/2010/main" val="2758696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0E1F17-45EB-CAAA-2E5A-4379A4D296AD}"/>
              </a:ext>
            </a:extLst>
          </p:cNvPr>
          <p:cNvSpPr>
            <a:spLocks noGrp="1"/>
          </p:cNvSpPr>
          <p:nvPr>
            <p:ph type="title"/>
          </p:nvPr>
        </p:nvSpPr>
        <p:spPr/>
        <p:txBody>
          <a:bodyPr/>
          <a:lstStyle/>
          <a:p>
            <a:r>
              <a:rPr lang="es-MX" dirty="0"/>
              <a:t>Algunos factores que complican las investigaciones de DFD</a:t>
            </a:r>
          </a:p>
        </p:txBody>
      </p:sp>
      <p:sp>
        <p:nvSpPr>
          <p:cNvPr id="3" name="Marcador de contenido 2">
            <a:extLst>
              <a:ext uri="{FF2B5EF4-FFF2-40B4-BE49-F238E27FC236}">
                <a16:creationId xmlns:a16="http://schemas.microsoft.com/office/drawing/2014/main" id="{2E88574D-48ED-9862-832D-5BDB48A3B2E9}"/>
              </a:ext>
            </a:extLst>
          </p:cNvPr>
          <p:cNvSpPr>
            <a:spLocks noGrp="1"/>
          </p:cNvSpPr>
          <p:nvPr>
            <p:ph idx="1"/>
          </p:nvPr>
        </p:nvSpPr>
        <p:spPr/>
        <p:txBody>
          <a:bodyPr>
            <a:normAutofit/>
          </a:bodyPr>
          <a:lstStyle/>
          <a:p>
            <a:r>
              <a:rPr lang="es-MX" dirty="0"/>
              <a:t>La falta de experiencia de los investigadores, el personal médico, los laboratorios y los fiscales para ocuparse de casos de DFD;  </a:t>
            </a:r>
          </a:p>
          <a:p>
            <a:r>
              <a:rPr lang="es-MX" dirty="0"/>
              <a:t>El hecho de que los organismos policiales no reconozcan el delito;  </a:t>
            </a:r>
          </a:p>
          <a:p>
            <a:r>
              <a:rPr lang="es-MX" dirty="0"/>
              <a:t>Los retrasos en denunciar el incidente; </a:t>
            </a:r>
          </a:p>
          <a:p>
            <a:r>
              <a:rPr lang="es-MX" dirty="0"/>
              <a:t> La amplia variedad de sustancias que pueden utilizarse.</a:t>
            </a:r>
          </a:p>
          <a:p>
            <a:pPr marL="0" indent="0">
              <a:buNone/>
            </a:pPr>
            <a:r>
              <a:rPr lang="es-MX" dirty="0"/>
              <a:t> En la actualidad, no existen normas internacionales que faciliten la detección e identificación de las sustancias que puedan utilizarse en DFD. Tampoco existe un sistema uniforme para definir y reunir datos estadísticos sobre DFD.</a:t>
            </a:r>
          </a:p>
        </p:txBody>
      </p:sp>
    </p:spTree>
    <p:extLst>
      <p:ext uri="{BB962C8B-B14F-4D97-AF65-F5344CB8AC3E}">
        <p14:creationId xmlns:p14="http://schemas.microsoft.com/office/powerpoint/2010/main" val="1676791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4F9E0EF-A2D4-5E9B-2C8C-A35678E15DF7}"/>
              </a:ext>
            </a:extLst>
          </p:cNvPr>
          <p:cNvSpPr>
            <a:spLocks noGrp="1"/>
          </p:cNvSpPr>
          <p:nvPr>
            <p:ph type="title"/>
          </p:nvPr>
        </p:nvSpPr>
        <p:spPr>
          <a:xfrm>
            <a:off x="838200" y="1641752"/>
            <a:ext cx="4391024" cy="1323439"/>
          </a:xfrm>
        </p:spPr>
        <p:txBody>
          <a:bodyPr anchor="t">
            <a:normAutofit/>
          </a:bodyPr>
          <a:lstStyle/>
          <a:p>
            <a:r>
              <a:rPr lang="es-MX" sz="4000" dirty="0">
                <a:solidFill>
                  <a:schemeClr val="bg1">
                    <a:lumMod val="85000"/>
                  </a:schemeClr>
                </a:solidFill>
              </a:rPr>
              <a:t>Violencia Sexual</a:t>
            </a:r>
          </a:p>
        </p:txBody>
      </p:sp>
      <p:sp>
        <p:nvSpPr>
          <p:cNvPr id="3" name="Marcador de contenido 2">
            <a:extLst>
              <a:ext uri="{FF2B5EF4-FFF2-40B4-BE49-F238E27FC236}">
                <a16:creationId xmlns:a16="http://schemas.microsoft.com/office/drawing/2014/main" id="{BD6C1E95-BD81-EBD8-BC0D-993BDE9182B3}"/>
              </a:ext>
            </a:extLst>
          </p:cNvPr>
          <p:cNvSpPr>
            <a:spLocks noGrp="1"/>
          </p:cNvSpPr>
          <p:nvPr>
            <p:ph idx="1"/>
          </p:nvPr>
        </p:nvSpPr>
        <p:spPr>
          <a:xfrm>
            <a:off x="838200" y="3146400"/>
            <a:ext cx="4391024" cy="2862288"/>
          </a:xfrm>
        </p:spPr>
        <p:txBody>
          <a:bodyPr>
            <a:normAutofit/>
          </a:bodyPr>
          <a:lstStyle/>
          <a:p>
            <a:r>
              <a:rPr lang="es-MX" sz="2400" dirty="0">
                <a:solidFill>
                  <a:schemeClr val="bg1">
                    <a:alpha val="80000"/>
                  </a:schemeClr>
                </a:solidFill>
              </a:rPr>
              <a:t>La violencia sexual ocurre cuando alguien fuerza o manipula a otra persona a realizar una actividad </a:t>
            </a:r>
            <a:r>
              <a:rPr lang="es-MX" sz="2400" b="1" u="sng" dirty="0">
                <a:solidFill>
                  <a:schemeClr val="bg1">
                    <a:alpha val="80000"/>
                  </a:schemeClr>
                </a:solidFill>
                <a:effectLst>
                  <a:outerShdw blurRad="38100" dist="38100" dir="2700000" algn="tl">
                    <a:srgbClr val="000000">
                      <a:alpha val="43137"/>
                    </a:srgbClr>
                  </a:outerShdw>
                </a:effectLst>
              </a:rPr>
              <a:t>sexual no deseada sin su consentimiento. </a:t>
            </a:r>
          </a:p>
          <a:p>
            <a:endParaRPr lang="es-MX" sz="2400" dirty="0">
              <a:solidFill>
                <a:schemeClr val="bg1">
                  <a:alpha val="80000"/>
                </a:schemeClr>
              </a:solidFill>
            </a:endParaRPr>
          </a:p>
        </p:txBody>
      </p:sp>
      <p:pic>
        <p:nvPicPr>
          <p:cNvPr id="4" name="Imagen 3" descr="Mano de una persona&#10;&#10;Descripción generada automáticamente con confianza baja">
            <a:extLst>
              <a:ext uri="{FF2B5EF4-FFF2-40B4-BE49-F238E27FC236}">
                <a16:creationId xmlns:a16="http://schemas.microsoft.com/office/drawing/2014/main" id="{9C8C4410-5E4A-3BD7-9D4C-910611FA8CE7}"/>
              </a:ext>
            </a:extLst>
          </p:cNvPr>
          <p:cNvPicPr>
            <a:picLocks noChangeAspect="1"/>
          </p:cNvPicPr>
          <p:nvPr/>
        </p:nvPicPr>
        <p:blipFill rotWithShape="1">
          <a:blip r:embed="rId2">
            <a:extLst>
              <a:ext uri="{28A0092B-C50C-407E-A947-70E740481C1C}">
                <a14:useLocalDpi xmlns:a14="http://schemas.microsoft.com/office/drawing/2010/main" val="0"/>
              </a:ext>
            </a:extLst>
          </a:blip>
          <a:srcRect l="6379" r="18525" b="1"/>
          <a:stretch/>
        </p:blipFill>
        <p:spPr>
          <a:xfrm>
            <a:off x="6096000" y="841375"/>
            <a:ext cx="5260975" cy="4645025"/>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grpSp>
        <p:nvGrpSpPr>
          <p:cNvPr id="11" name="Group 10">
            <a:extLst>
              <a:ext uri="{FF2B5EF4-FFF2-40B4-BE49-F238E27FC236}">
                <a16:creationId xmlns:a16="http://schemas.microsoft.com/office/drawing/2014/main" id="{23705FF7-CAB4-430F-A07B-AF2245F17F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12" name="Freeform: Shape 11">
              <a:extLst>
                <a:ext uri="{FF2B5EF4-FFF2-40B4-BE49-F238E27FC236}">
                  <a16:creationId xmlns:a16="http://schemas.microsoft.com/office/drawing/2014/main" id="{6BFFE2ED-DBB9-4090-905D-1939650FC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E4D1EC16-E672-4366-A091-73675BE54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129779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4BC3CF8-7A3A-AA2E-2B13-F25F4C513984}"/>
              </a:ext>
            </a:extLst>
          </p:cNvPr>
          <p:cNvSpPr>
            <a:spLocks noGrp="1"/>
          </p:cNvSpPr>
          <p:nvPr>
            <p:ph idx="1"/>
          </p:nvPr>
        </p:nvSpPr>
        <p:spPr>
          <a:xfrm>
            <a:off x="7138501" y="1153347"/>
            <a:ext cx="4513172" cy="4928798"/>
          </a:xfrm>
        </p:spPr>
        <p:txBody>
          <a:bodyPr>
            <a:normAutofit fontScale="92500" lnSpcReduction="20000"/>
          </a:bodyPr>
          <a:lstStyle/>
          <a:p>
            <a:r>
              <a:rPr lang="es-MX" dirty="0">
                <a:solidFill>
                  <a:schemeClr val="accent1"/>
                </a:solidFill>
              </a:rPr>
              <a:t>Pone de relieve la importancia de la obtención de pruebas como base para continuar la investigación. </a:t>
            </a:r>
          </a:p>
          <a:p>
            <a:r>
              <a:rPr lang="es-MX" dirty="0">
                <a:solidFill>
                  <a:schemeClr val="accent1"/>
                </a:solidFill>
              </a:rPr>
              <a:t>A este respecto, se ofrecen también recomendaciones sobre instrumentos prácticos para la obtención de pruebas. </a:t>
            </a:r>
          </a:p>
          <a:p>
            <a:r>
              <a:rPr lang="es-MX" dirty="0">
                <a:solidFill>
                  <a:schemeClr val="accent1"/>
                </a:solidFill>
              </a:rPr>
              <a:t>Además, también se presta atención a las limitaciones de la investigación toxicológica analítica y otros problemas que podrían afectar a la interpretación de los resultados</a:t>
            </a:r>
            <a:r>
              <a:rPr lang="es-MX" dirty="0"/>
              <a:t>. </a:t>
            </a:r>
          </a:p>
        </p:txBody>
      </p:sp>
      <p:pic>
        <p:nvPicPr>
          <p:cNvPr id="5" name="Imagen 4">
            <a:extLst>
              <a:ext uri="{FF2B5EF4-FFF2-40B4-BE49-F238E27FC236}">
                <a16:creationId xmlns:a16="http://schemas.microsoft.com/office/drawing/2014/main" id="{6AA4B8B4-8BCB-1B93-8569-D830BB839D15}"/>
              </a:ext>
            </a:extLst>
          </p:cNvPr>
          <p:cNvPicPr>
            <a:picLocks noChangeAspect="1"/>
          </p:cNvPicPr>
          <p:nvPr/>
        </p:nvPicPr>
        <p:blipFill rotWithShape="1">
          <a:blip r:embed="rId2"/>
          <a:srcRect l="28731" t="22550" r="29615" b="7877"/>
          <a:stretch/>
        </p:blipFill>
        <p:spPr>
          <a:xfrm>
            <a:off x="0" y="0"/>
            <a:ext cx="6636327" cy="6658032"/>
          </a:xfrm>
          <a:prstGeom prst="rect">
            <a:avLst/>
          </a:prstGeom>
        </p:spPr>
      </p:pic>
    </p:spTree>
    <p:extLst>
      <p:ext uri="{BB962C8B-B14F-4D97-AF65-F5344CB8AC3E}">
        <p14:creationId xmlns:p14="http://schemas.microsoft.com/office/powerpoint/2010/main" val="73526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C3A44BB-E01C-4AA8-B2C8-32FC346D2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68137B2-7994-0910-4333-95BEBBDE9A76}"/>
              </a:ext>
            </a:extLst>
          </p:cNvPr>
          <p:cNvSpPr>
            <a:spLocks noGrp="1"/>
          </p:cNvSpPr>
          <p:nvPr>
            <p:ph type="title"/>
          </p:nvPr>
        </p:nvSpPr>
        <p:spPr>
          <a:xfrm>
            <a:off x="4951278" y="3330442"/>
            <a:ext cx="6003980" cy="1325563"/>
          </a:xfrm>
        </p:spPr>
        <p:txBody>
          <a:bodyPr vert="horz" lIns="91440" tIns="45720" rIns="91440" bIns="45720" rtlCol="0" anchor="b">
            <a:normAutofit/>
          </a:bodyPr>
          <a:lstStyle/>
          <a:p>
            <a:r>
              <a:rPr lang="en-US" kern="1200" dirty="0">
                <a:solidFill>
                  <a:schemeClr val="tx1"/>
                </a:solidFill>
                <a:latin typeface="+mj-lt"/>
                <a:ea typeface="+mj-ea"/>
                <a:cs typeface="+mj-cs"/>
              </a:rPr>
              <a:t>Por </a:t>
            </a:r>
            <a:r>
              <a:rPr lang="en-US" kern="1200" dirty="0" err="1">
                <a:solidFill>
                  <a:schemeClr val="tx1"/>
                </a:solidFill>
                <a:latin typeface="+mj-lt"/>
                <a:ea typeface="+mj-ea"/>
                <a:cs typeface="+mj-cs"/>
              </a:rPr>
              <a:t>nuestr@s</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niñ@s</a:t>
            </a:r>
            <a:endParaRPr lang="en-US" kern="1200" dirty="0">
              <a:solidFill>
                <a:schemeClr val="tx1"/>
              </a:solidFill>
              <a:latin typeface="+mj-lt"/>
              <a:ea typeface="+mj-ea"/>
              <a:cs typeface="+mj-cs"/>
            </a:endParaRPr>
          </a:p>
        </p:txBody>
      </p:sp>
      <p:pic>
        <p:nvPicPr>
          <p:cNvPr id="4" name="Imagen 3" descr="Imagen que contiene Diagrama&#10;&#10;Descripción generada automáticamente">
            <a:extLst>
              <a:ext uri="{FF2B5EF4-FFF2-40B4-BE49-F238E27FC236}">
                <a16:creationId xmlns:a16="http://schemas.microsoft.com/office/drawing/2014/main" id="{F012FD32-1341-90DD-FEAB-3DE94651E397}"/>
              </a:ext>
            </a:extLst>
          </p:cNvPr>
          <p:cNvPicPr>
            <a:picLocks noChangeAspect="1"/>
          </p:cNvPicPr>
          <p:nvPr/>
        </p:nvPicPr>
        <p:blipFill rotWithShape="1">
          <a:blip r:embed="rId2">
            <a:extLst>
              <a:ext uri="{28A0092B-C50C-407E-A947-70E740481C1C}">
                <a14:useLocalDpi xmlns:a14="http://schemas.microsoft.com/office/drawing/2010/main" val="0"/>
              </a:ext>
            </a:extLst>
          </a:blip>
          <a:srcRect l="17899" r="7334" b="-1"/>
          <a:stretch/>
        </p:blipFill>
        <p:spPr>
          <a:xfrm>
            <a:off x="4406845" y="3"/>
            <a:ext cx="4101288" cy="3418797"/>
          </a:xfrm>
          <a:custGeom>
            <a:avLst/>
            <a:gdLst/>
            <a:ahLst/>
            <a:cxnLst/>
            <a:rect l="l" t="t" r="r" b="b"/>
            <a:pathLst>
              <a:path w="4101288" h="3418797">
                <a:moveTo>
                  <a:pt x="989912" y="0"/>
                </a:moveTo>
                <a:lnTo>
                  <a:pt x="3844502" y="0"/>
                </a:lnTo>
                <a:lnTo>
                  <a:pt x="3760850" y="25406"/>
                </a:lnTo>
                <a:cubicBezTo>
                  <a:pt x="3711615" y="43967"/>
                  <a:pt x="3663870" y="67007"/>
                  <a:pt x="3618425" y="98254"/>
                </a:cubicBezTo>
                <a:cubicBezTo>
                  <a:pt x="3626136" y="110145"/>
                  <a:pt x="3665355" y="144049"/>
                  <a:pt x="3649272" y="146579"/>
                </a:cubicBezTo>
                <a:cubicBezTo>
                  <a:pt x="3604102" y="153917"/>
                  <a:pt x="3564000" y="178711"/>
                  <a:pt x="3522797" y="199205"/>
                </a:cubicBezTo>
                <a:cubicBezTo>
                  <a:pt x="3504948" y="208060"/>
                  <a:pt x="3483356" y="219700"/>
                  <a:pt x="3491728" y="251325"/>
                </a:cubicBezTo>
                <a:cubicBezTo>
                  <a:pt x="3506932" y="260181"/>
                  <a:pt x="3518169" y="247783"/>
                  <a:pt x="3530727" y="246772"/>
                </a:cubicBezTo>
                <a:cubicBezTo>
                  <a:pt x="3543507" y="245761"/>
                  <a:pt x="3572153" y="252336"/>
                  <a:pt x="3564219" y="256638"/>
                </a:cubicBezTo>
                <a:cubicBezTo>
                  <a:pt x="3528083" y="276121"/>
                  <a:pt x="3593085" y="322928"/>
                  <a:pt x="3550339" y="322928"/>
                </a:cubicBezTo>
                <a:cubicBezTo>
                  <a:pt x="3478728" y="323181"/>
                  <a:pt x="3440609" y="406169"/>
                  <a:pt x="3371643" y="408447"/>
                </a:cubicBezTo>
                <a:cubicBezTo>
                  <a:pt x="3360627" y="408698"/>
                  <a:pt x="3355338" y="423373"/>
                  <a:pt x="3355558" y="436278"/>
                </a:cubicBezTo>
                <a:cubicBezTo>
                  <a:pt x="3355558" y="451712"/>
                  <a:pt x="3365694" y="454494"/>
                  <a:pt x="3376931" y="456013"/>
                </a:cubicBezTo>
                <a:cubicBezTo>
                  <a:pt x="3394118" y="458289"/>
                  <a:pt x="3411965" y="436278"/>
                  <a:pt x="3434660" y="466133"/>
                </a:cubicBezTo>
                <a:cubicBezTo>
                  <a:pt x="3393898" y="483590"/>
                  <a:pt x="3353135" y="501049"/>
                  <a:pt x="3353797" y="561013"/>
                </a:cubicBezTo>
                <a:cubicBezTo>
                  <a:pt x="3354015" y="577205"/>
                  <a:pt x="3337050" y="583277"/>
                  <a:pt x="3324270" y="587325"/>
                </a:cubicBezTo>
                <a:cubicBezTo>
                  <a:pt x="3303117" y="593904"/>
                  <a:pt x="3285272" y="605543"/>
                  <a:pt x="3273812" y="628061"/>
                </a:cubicBezTo>
                <a:cubicBezTo>
                  <a:pt x="3274033" y="632362"/>
                  <a:pt x="3274254" y="636917"/>
                  <a:pt x="3272930" y="640459"/>
                </a:cubicBezTo>
                <a:cubicBezTo>
                  <a:pt x="3276676" y="694855"/>
                  <a:pt x="3307523" y="693336"/>
                  <a:pt x="3341676" y="684230"/>
                </a:cubicBezTo>
                <a:cubicBezTo>
                  <a:pt x="3382439" y="673096"/>
                  <a:pt x="3422762" y="652855"/>
                  <a:pt x="3465728" y="672338"/>
                </a:cubicBezTo>
                <a:cubicBezTo>
                  <a:pt x="3405133" y="698397"/>
                  <a:pt x="3339253" y="700422"/>
                  <a:pt x="3282405" y="737615"/>
                </a:cubicBezTo>
                <a:cubicBezTo>
                  <a:pt x="3490406" y="744447"/>
                  <a:pt x="3674169" y="627048"/>
                  <a:pt x="3875781" y="582013"/>
                </a:cubicBezTo>
                <a:cubicBezTo>
                  <a:pt x="3868951" y="612120"/>
                  <a:pt x="3852646" y="618193"/>
                  <a:pt x="3837883" y="622747"/>
                </a:cubicBezTo>
                <a:cubicBezTo>
                  <a:pt x="3763408" y="645519"/>
                  <a:pt x="3698188" y="690809"/>
                  <a:pt x="3630322" y="730023"/>
                </a:cubicBezTo>
                <a:cubicBezTo>
                  <a:pt x="3602340" y="746216"/>
                  <a:pt x="3582066" y="762411"/>
                  <a:pt x="3571492" y="797327"/>
                </a:cubicBezTo>
                <a:cubicBezTo>
                  <a:pt x="3562015" y="828953"/>
                  <a:pt x="3543728" y="843628"/>
                  <a:pt x="3509797" y="834518"/>
                </a:cubicBezTo>
                <a:cubicBezTo>
                  <a:pt x="3482254" y="826927"/>
                  <a:pt x="3452068" y="830975"/>
                  <a:pt x="3423203" y="833760"/>
                </a:cubicBezTo>
                <a:cubicBezTo>
                  <a:pt x="3389931" y="836796"/>
                  <a:pt x="3352693" y="872470"/>
                  <a:pt x="3361728" y="890941"/>
                </a:cubicBezTo>
                <a:cubicBezTo>
                  <a:pt x="3377151" y="922314"/>
                  <a:pt x="3402931" y="906627"/>
                  <a:pt x="3425847" y="903084"/>
                </a:cubicBezTo>
                <a:cubicBezTo>
                  <a:pt x="3451848" y="898784"/>
                  <a:pt x="3500100" y="889927"/>
                  <a:pt x="3500982" y="893723"/>
                </a:cubicBezTo>
                <a:cubicBezTo>
                  <a:pt x="3517950" y="972410"/>
                  <a:pt x="3637374" y="903845"/>
                  <a:pt x="3663154" y="896758"/>
                </a:cubicBezTo>
                <a:cubicBezTo>
                  <a:pt x="3695322" y="887904"/>
                  <a:pt x="3725509" y="904097"/>
                  <a:pt x="3756136" y="907891"/>
                </a:cubicBezTo>
                <a:cubicBezTo>
                  <a:pt x="3783459" y="911433"/>
                  <a:pt x="3937918" y="922314"/>
                  <a:pt x="3969866" y="888915"/>
                </a:cubicBezTo>
                <a:cubicBezTo>
                  <a:pt x="3974273" y="914976"/>
                  <a:pt x="3965020" y="925602"/>
                  <a:pt x="3957306" y="937494"/>
                </a:cubicBezTo>
                <a:cubicBezTo>
                  <a:pt x="3946511" y="954445"/>
                  <a:pt x="3944747" y="966337"/>
                  <a:pt x="3965239" y="979747"/>
                </a:cubicBezTo>
                <a:cubicBezTo>
                  <a:pt x="4023630" y="1018206"/>
                  <a:pt x="4022747" y="1019470"/>
                  <a:pt x="3968324" y="1071591"/>
                </a:cubicBezTo>
                <a:cubicBezTo>
                  <a:pt x="3965678" y="1073867"/>
                  <a:pt x="3966782" y="1081459"/>
                  <a:pt x="3966341" y="1086519"/>
                </a:cubicBezTo>
                <a:cubicBezTo>
                  <a:pt x="3980663" y="1094615"/>
                  <a:pt x="3997409" y="1074373"/>
                  <a:pt x="4014153" y="1096133"/>
                </a:cubicBezTo>
                <a:cubicBezTo>
                  <a:pt x="3941222" y="1191771"/>
                  <a:pt x="3829950" y="1215299"/>
                  <a:pt x="3729254" y="1287157"/>
                </a:cubicBezTo>
                <a:cubicBezTo>
                  <a:pt x="3810780" y="1310939"/>
                  <a:pt x="3859696" y="1227952"/>
                  <a:pt x="3919628" y="1238578"/>
                </a:cubicBezTo>
                <a:cubicBezTo>
                  <a:pt x="3949596" y="1264639"/>
                  <a:pt x="3860577" y="1306386"/>
                  <a:pt x="3945409" y="1318784"/>
                </a:cubicBezTo>
                <a:cubicBezTo>
                  <a:pt x="3908610" y="1341555"/>
                  <a:pt x="3881289" y="1363817"/>
                  <a:pt x="3855951" y="1390133"/>
                </a:cubicBezTo>
                <a:cubicBezTo>
                  <a:pt x="3810780" y="1437192"/>
                  <a:pt x="3801967" y="1468060"/>
                  <a:pt x="3822900" y="1531314"/>
                </a:cubicBezTo>
                <a:cubicBezTo>
                  <a:pt x="3836562" y="1572808"/>
                  <a:pt x="3856611" y="1611013"/>
                  <a:pt x="3838986" y="1660349"/>
                </a:cubicBezTo>
                <a:cubicBezTo>
                  <a:pt x="3826646" y="1694254"/>
                  <a:pt x="3831494" y="1716517"/>
                  <a:pt x="3877323" y="1701337"/>
                </a:cubicBezTo>
                <a:cubicBezTo>
                  <a:pt x="3926679" y="1685144"/>
                  <a:pt x="3945187" y="1715505"/>
                  <a:pt x="3932849" y="1774963"/>
                </a:cubicBezTo>
                <a:cubicBezTo>
                  <a:pt x="3924917" y="1813169"/>
                  <a:pt x="3933291" y="1824806"/>
                  <a:pt x="3967221" y="1820505"/>
                </a:cubicBezTo>
                <a:cubicBezTo>
                  <a:pt x="4004680" y="1815698"/>
                  <a:pt x="4040375" y="1790649"/>
                  <a:pt x="4086646" y="1802795"/>
                </a:cubicBezTo>
                <a:cubicBezTo>
                  <a:pt x="4049631" y="1872120"/>
                  <a:pt x="3970527" y="1852385"/>
                  <a:pt x="3927340" y="1918423"/>
                </a:cubicBezTo>
                <a:cubicBezTo>
                  <a:pt x="3978900" y="1918674"/>
                  <a:pt x="4018341" y="1918423"/>
                  <a:pt x="4056460" y="1903999"/>
                </a:cubicBezTo>
                <a:cubicBezTo>
                  <a:pt x="4072325" y="1898179"/>
                  <a:pt x="4089732" y="1892109"/>
                  <a:pt x="4098545" y="1912096"/>
                </a:cubicBezTo>
                <a:cubicBezTo>
                  <a:pt x="4108901" y="1936132"/>
                  <a:pt x="4087529" y="1945241"/>
                  <a:pt x="4074527" y="1949542"/>
                </a:cubicBezTo>
                <a:cubicBezTo>
                  <a:pt x="4037951" y="1961686"/>
                  <a:pt x="4009969" y="1990529"/>
                  <a:pt x="3979782" y="2013047"/>
                </a:cubicBezTo>
                <a:cubicBezTo>
                  <a:pt x="3913460" y="2062386"/>
                  <a:pt x="3840746" y="2103626"/>
                  <a:pt x="3784559" y="2185097"/>
                </a:cubicBezTo>
                <a:cubicBezTo>
                  <a:pt x="3855290" y="2164349"/>
                  <a:pt x="3907951" y="2116025"/>
                  <a:pt x="3973612" y="2106157"/>
                </a:cubicBezTo>
                <a:cubicBezTo>
                  <a:pt x="3916764" y="2180290"/>
                  <a:pt x="3843611" y="2229120"/>
                  <a:pt x="3774426" y="2283011"/>
                </a:cubicBezTo>
                <a:cubicBezTo>
                  <a:pt x="3754594" y="2298192"/>
                  <a:pt x="3734543" y="2308566"/>
                  <a:pt x="3730136" y="2341710"/>
                </a:cubicBezTo>
                <a:cubicBezTo>
                  <a:pt x="3721542" y="2405976"/>
                  <a:pt x="3695763" y="2459107"/>
                  <a:pt x="3640678" y="2487444"/>
                </a:cubicBezTo>
                <a:cubicBezTo>
                  <a:pt x="3640238" y="2487699"/>
                  <a:pt x="3643322" y="2497314"/>
                  <a:pt x="3645085" y="2503890"/>
                </a:cubicBezTo>
                <a:cubicBezTo>
                  <a:pt x="3678797" y="2505916"/>
                  <a:pt x="3705458" y="2467963"/>
                  <a:pt x="3748425" y="2480360"/>
                </a:cubicBezTo>
                <a:cubicBezTo>
                  <a:pt x="3707220" y="2531974"/>
                  <a:pt x="3672847" y="2578277"/>
                  <a:pt x="3614458" y="2602819"/>
                </a:cubicBezTo>
                <a:cubicBezTo>
                  <a:pt x="3567745" y="2622300"/>
                  <a:pt x="3510016" y="2633686"/>
                  <a:pt x="3476083" y="2696937"/>
                </a:cubicBezTo>
                <a:cubicBezTo>
                  <a:pt x="3515524" y="2709337"/>
                  <a:pt x="3544831" y="2693651"/>
                  <a:pt x="3574357" y="2682517"/>
                </a:cubicBezTo>
                <a:cubicBezTo>
                  <a:pt x="3619525" y="2665312"/>
                  <a:pt x="3664255" y="2645832"/>
                  <a:pt x="3709425" y="2628625"/>
                </a:cubicBezTo>
                <a:cubicBezTo>
                  <a:pt x="3726611" y="2622047"/>
                  <a:pt x="3745340" y="2617491"/>
                  <a:pt x="3756357" y="2648866"/>
                </a:cubicBezTo>
                <a:cubicBezTo>
                  <a:pt x="3698847" y="2655446"/>
                  <a:pt x="3664475" y="2697951"/>
                  <a:pt x="3628340" y="2737926"/>
                </a:cubicBezTo>
                <a:cubicBezTo>
                  <a:pt x="3608067" y="2760445"/>
                  <a:pt x="3591541" y="2790554"/>
                  <a:pt x="3554967" y="2779169"/>
                </a:cubicBezTo>
                <a:cubicBezTo>
                  <a:pt x="3535796" y="2773097"/>
                  <a:pt x="3523678" y="2790046"/>
                  <a:pt x="3525662" y="2810794"/>
                </a:cubicBezTo>
                <a:cubicBezTo>
                  <a:pt x="3532932" y="2883915"/>
                  <a:pt x="3488203" y="2909469"/>
                  <a:pt x="3441932" y="2923637"/>
                </a:cubicBezTo>
                <a:cubicBezTo>
                  <a:pt x="3354236" y="2950204"/>
                  <a:pt x="3281303" y="3012697"/>
                  <a:pt x="3196032" y="3046854"/>
                </a:cubicBezTo>
                <a:cubicBezTo>
                  <a:pt x="3113184" y="3079999"/>
                  <a:pt x="3049065" y="3158685"/>
                  <a:pt x="2965998" y="3199927"/>
                </a:cubicBezTo>
                <a:cubicBezTo>
                  <a:pt x="2905843" y="3229783"/>
                  <a:pt x="2848335" y="3268239"/>
                  <a:pt x="2786418" y="3295311"/>
                </a:cubicBezTo>
                <a:cubicBezTo>
                  <a:pt x="2639894" y="3359324"/>
                  <a:pt x="2490503" y="3410685"/>
                  <a:pt x="2332519" y="3418022"/>
                </a:cubicBezTo>
                <a:cubicBezTo>
                  <a:pt x="2202077" y="3423842"/>
                  <a:pt x="1070633" y="3418277"/>
                  <a:pt x="611003" y="2585615"/>
                </a:cubicBezTo>
                <a:cubicBezTo>
                  <a:pt x="602189" y="2581565"/>
                  <a:pt x="592275" y="2570939"/>
                  <a:pt x="589190" y="2560818"/>
                </a:cubicBezTo>
                <a:cubicBezTo>
                  <a:pt x="574427" y="2513505"/>
                  <a:pt x="538291" y="2493011"/>
                  <a:pt x="505681" y="2467457"/>
                </a:cubicBezTo>
                <a:cubicBezTo>
                  <a:pt x="477036" y="2444939"/>
                  <a:pt x="446628" y="2421409"/>
                  <a:pt x="434730" y="2383456"/>
                </a:cubicBezTo>
                <a:cubicBezTo>
                  <a:pt x="419086" y="2332854"/>
                  <a:pt x="463594" y="2374348"/>
                  <a:pt x="471748" y="2355119"/>
                </a:cubicBezTo>
                <a:cubicBezTo>
                  <a:pt x="454782" y="2328807"/>
                  <a:pt x="428560" y="2304770"/>
                  <a:pt x="421730" y="2274915"/>
                </a:cubicBezTo>
                <a:cubicBezTo>
                  <a:pt x="396833" y="2167131"/>
                  <a:pt x="343069" y="2088698"/>
                  <a:pt x="262645" y="2027722"/>
                </a:cubicBezTo>
                <a:cubicBezTo>
                  <a:pt x="239509" y="2010264"/>
                  <a:pt x="224307" y="1978384"/>
                  <a:pt x="192799" y="1973326"/>
                </a:cubicBezTo>
                <a:cubicBezTo>
                  <a:pt x="122730" y="1962193"/>
                  <a:pt x="144764" y="1875156"/>
                  <a:pt x="107746" y="1836446"/>
                </a:cubicBezTo>
                <a:cubicBezTo>
                  <a:pt x="100695" y="1829107"/>
                  <a:pt x="94306" y="1814687"/>
                  <a:pt x="95627" y="1804821"/>
                </a:cubicBezTo>
                <a:cubicBezTo>
                  <a:pt x="97609" y="1790649"/>
                  <a:pt x="105983" y="1777240"/>
                  <a:pt x="113034" y="1764589"/>
                </a:cubicBezTo>
                <a:cubicBezTo>
                  <a:pt x="120306" y="1751939"/>
                  <a:pt x="131322" y="1740806"/>
                  <a:pt x="126034" y="1724108"/>
                </a:cubicBezTo>
                <a:cubicBezTo>
                  <a:pt x="123833" y="1717277"/>
                  <a:pt x="125373" y="1693494"/>
                  <a:pt x="109068" y="1712215"/>
                </a:cubicBezTo>
                <a:cubicBezTo>
                  <a:pt x="64340" y="1763578"/>
                  <a:pt x="38339" y="1715001"/>
                  <a:pt x="0" y="1691723"/>
                </a:cubicBezTo>
                <a:cubicBezTo>
                  <a:pt x="30848" y="1667686"/>
                  <a:pt x="58610" y="1650735"/>
                  <a:pt x="63238" y="1614808"/>
                </a:cubicBezTo>
                <a:cubicBezTo>
                  <a:pt x="72712" y="1540674"/>
                  <a:pt x="113253" y="1506772"/>
                  <a:pt x="174729" y="1500192"/>
                </a:cubicBezTo>
                <a:cubicBezTo>
                  <a:pt x="152034" y="1428591"/>
                  <a:pt x="152034" y="1428591"/>
                  <a:pt x="225408" y="1418722"/>
                </a:cubicBezTo>
                <a:cubicBezTo>
                  <a:pt x="197204" y="1373181"/>
                  <a:pt x="197204" y="1361542"/>
                  <a:pt x="231358" y="1345855"/>
                </a:cubicBezTo>
                <a:cubicBezTo>
                  <a:pt x="264188" y="1330927"/>
                  <a:pt x="300543" y="1325867"/>
                  <a:pt x="330952" y="1302844"/>
                </a:cubicBezTo>
                <a:cubicBezTo>
                  <a:pt x="302967" y="1244651"/>
                  <a:pt x="295035" y="1177097"/>
                  <a:pt x="237307" y="1148758"/>
                </a:cubicBezTo>
                <a:cubicBezTo>
                  <a:pt x="228273" y="1144458"/>
                  <a:pt x="222103" y="1127000"/>
                  <a:pt x="227831" y="1116880"/>
                </a:cubicBezTo>
                <a:cubicBezTo>
                  <a:pt x="248764" y="1080194"/>
                  <a:pt x="218798" y="1010614"/>
                  <a:pt x="284017" y="1002772"/>
                </a:cubicBezTo>
                <a:cubicBezTo>
                  <a:pt x="292171" y="1002013"/>
                  <a:pt x="299663" y="994421"/>
                  <a:pt x="293273" y="984554"/>
                </a:cubicBezTo>
                <a:cubicBezTo>
                  <a:pt x="271238" y="950145"/>
                  <a:pt x="297900" y="952421"/>
                  <a:pt x="313983" y="948120"/>
                </a:cubicBezTo>
                <a:cubicBezTo>
                  <a:pt x="333375" y="942809"/>
                  <a:pt x="355409" y="957988"/>
                  <a:pt x="373477" y="939265"/>
                </a:cubicBezTo>
                <a:cubicBezTo>
                  <a:pt x="369289" y="919530"/>
                  <a:pt x="353646" y="919783"/>
                  <a:pt x="342629" y="913458"/>
                </a:cubicBezTo>
                <a:cubicBezTo>
                  <a:pt x="310460" y="895240"/>
                  <a:pt x="284238" y="873483"/>
                  <a:pt x="282695" y="826169"/>
                </a:cubicBezTo>
                <a:cubicBezTo>
                  <a:pt x="281595" y="787964"/>
                  <a:pt x="278069" y="754314"/>
                  <a:pt x="322578" y="742675"/>
                </a:cubicBezTo>
                <a:cubicBezTo>
                  <a:pt x="341086" y="737866"/>
                  <a:pt x="335797" y="710289"/>
                  <a:pt x="325221" y="696626"/>
                </a:cubicBezTo>
                <a:cubicBezTo>
                  <a:pt x="306272" y="672338"/>
                  <a:pt x="290629" y="639953"/>
                  <a:pt x="258017" y="637675"/>
                </a:cubicBezTo>
                <a:cubicBezTo>
                  <a:pt x="238187" y="636158"/>
                  <a:pt x="222983" y="626035"/>
                  <a:pt x="207340" y="614398"/>
                </a:cubicBezTo>
                <a:cubicBezTo>
                  <a:pt x="196103" y="606047"/>
                  <a:pt x="182662" y="598964"/>
                  <a:pt x="183983" y="581001"/>
                </a:cubicBezTo>
                <a:cubicBezTo>
                  <a:pt x="185306" y="563795"/>
                  <a:pt x="198305" y="556711"/>
                  <a:pt x="211526" y="553169"/>
                </a:cubicBezTo>
                <a:cubicBezTo>
                  <a:pt x="255595" y="541784"/>
                  <a:pt x="297017" y="525085"/>
                  <a:pt x="333816" y="486880"/>
                </a:cubicBezTo>
                <a:cubicBezTo>
                  <a:pt x="309357" y="466639"/>
                  <a:pt x="286001" y="451964"/>
                  <a:pt x="267934" y="431469"/>
                </a:cubicBezTo>
                <a:cubicBezTo>
                  <a:pt x="224307" y="381881"/>
                  <a:pt x="593817" y="225772"/>
                  <a:pt x="612325" y="170108"/>
                </a:cubicBezTo>
                <a:cubicBezTo>
                  <a:pt x="618054" y="152904"/>
                  <a:pt x="637663" y="135194"/>
                  <a:pt x="653971" y="130133"/>
                </a:cubicBezTo>
                <a:cubicBezTo>
                  <a:pt x="730427" y="106350"/>
                  <a:pt x="796748" y="52963"/>
                  <a:pt x="874970" y="33228"/>
                </a:cubicBezTo>
                <a:cubicBezTo>
                  <a:pt x="911877" y="23867"/>
                  <a:pt x="948509" y="12925"/>
                  <a:pt x="986021" y="1223"/>
                </a:cubicBezTo>
                <a:close/>
              </a:path>
            </a:pathLst>
          </a:custGeom>
        </p:spPr>
      </p:pic>
      <p:sp>
        <p:nvSpPr>
          <p:cNvPr id="8" name="Rectángulo 7">
            <a:extLst>
              <a:ext uri="{FF2B5EF4-FFF2-40B4-BE49-F238E27FC236}">
                <a16:creationId xmlns:a16="http://schemas.microsoft.com/office/drawing/2014/main" id="{02D9F4D1-1818-3DED-2692-3DA63253556C}"/>
              </a:ext>
            </a:extLst>
          </p:cNvPr>
          <p:cNvSpPr/>
          <p:nvPr/>
        </p:nvSpPr>
        <p:spPr>
          <a:xfrm>
            <a:off x="4406844" y="5021831"/>
            <a:ext cx="6946955" cy="1299943"/>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1100" b="1" cap="none" spc="0" dirty="0">
              <a:ln w="13462">
                <a:solidFill>
                  <a:schemeClr val="bg1"/>
                </a:solidFill>
                <a:prstDash val="solid"/>
              </a:ln>
              <a:effectLst>
                <a:outerShdw dist="38100" dir="2700000" algn="bl" rotWithShape="0">
                  <a:schemeClr val="accent5"/>
                </a:outerShdw>
              </a:effectLst>
            </a:endParaRPr>
          </a:p>
        </p:txBody>
      </p:sp>
      <p:pic>
        <p:nvPicPr>
          <p:cNvPr id="5" name="Marcador de contenido 4" descr="Imagen que contiene Interfaz de usuario gráfica&#10;&#10;Descripción generada automáticamente">
            <a:extLst>
              <a:ext uri="{FF2B5EF4-FFF2-40B4-BE49-F238E27FC236}">
                <a16:creationId xmlns:a16="http://schemas.microsoft.com/office/drawing/2014/main" id="{FD9CD1F6-6261-8631-CDE1-FA43798064B6}"/>
              </a:ext>
            </a:extLst>
          </p:cNvPr>
          <p:cNvPicPr>
            <a:picLocks noChangeAspect="1"/>
          </p:cNvPicPr>
          <p:nvPr/>
        </p:nvPicPr>
        <p:blipFill rotWithShape="1">
          <a:blip r:embed="rId3">
            <a:extLst>
              <a:ext uri="{28A0092B-C50C-407E-A947-70E740481C1C}">
                <a14:useLocalDpi xmlns:a14="http://schemas.microsoft.com/office/drawing/2010/main" val="0"/>
              </a:ext>
            </a:extLst>
          </a:blip>
          <a:srcRect t="1185" r="-3" b="1182"/>
          <a:stretch/>
        </p:blipFill>
        <p:spPr>
          <a:xfrm>
            <a:off x="20" y="277472"/>
            <a:ext cx="4552718" cy="5946218"/>
          </a:xfrm>
          <a:custGeom>
            <a:avLst/>
            <a:gdLst/>
            <a:ahLst/>
            <a:cxnLst/>
            <a:rect l="l" t="t" r="r" b="b"/>
            <a:pathLst>
              <a:path w="4552738" h="5946218">
                <a:moveTo>
                  <a:pt x="0" y="0"/>
                </a:moveTo>
                <a:lnTo>
                  <a:pt x="193217" y="10418"/>
                </a:lnTo>
                <a:cubicBezTo>
                  <a:pt x="612089" y="35802"/>
                  <a:pt x="1030148" y="71660"/>
                  <a:pt x="1446580" y="128061"/>
                </a:cubicBezTo>
                <a:cubicBezTo>
                  <a:pt x="1735723" y="167547"/>
                  <a:pt x="2027715" y="194943"/>
                  <a:pt x="2320927" y="163517"/>
                </a:cubicBezTo>
                <a:cubicBezTo>
                  <a:pt x="2335563" y="161905"/>
                  <a:pt x="2352239" y="156669"/>
                  <a:pt x="2364438" y="161905"/>
                </a:cubicBezTo>
                <a:cubicBezTo>
                  <a:pt x="2506776" y="220729"/>
                  <a:pt x="2662121" y="178424"/>
                  <a:pt x="2809744" y="215490"/>
                </a:cubicBezTo>
                <a:cubicBezTo>
                  <a:pt x="2771925" y="358517"/>
                  <a:pt x="2609662" y="346832"/>
                  <a:pt x="2518162" y="445944"/>
                </a:cubicBezTo>
                <a:cubicBezTo>
                  <a:pt x="2667409" y="485424"/>
                  <a:pt x="2801610" y="525312"/>
                  <a:pt x="2937846" y="555124"/>
                </a:cubicBezTo>
                <a:cubicBezTo>
                  <a:pt x="3082216" y="586550"/>
                  <a:pt x="3204622" y="671561"/>
                  <a:pt x="3345734" y="709433"/>
                </a:cubicBezTo>
                <a:cubicBezTo>
                  <a:pt x="3375832" y="717492"/>
                  <a:pt x="3412025" y="745693"/>
                  <a:pt x="3422598" y="773089"/>
                </a:cubicBezTo>
                <a:cubicBezTo>
                  <a:pt x="3456757" y="861726"/>
                  <a:pt x="4138745" y="1110310"/>
                  <a:pt x="4058225" y="1189273"/>
                </a:cubicBezTo>
                <a:cubicBezTo>
                  <a:pt x="4024878" y="1221909"/>
                  <a:pt x="3981773" y="1245276"/>
                  <a:pt x="3936629" y="1277508"/>
                </a:cubicBezTo>
                <a:cubicBezTo>
                  <a:pt x="4004547" y="1338344"/>
                  <a:pt x="4080998" y="1364935"/>
                  <a:pt x="4162334" y="1383065"/>
                </a:cubicBezTo>
                <a:cubicBezTo>
                  <a:pt x="4186736" y="1388705"/>
                  <a:pt x="4210728" y="1399986"/>
                  <a:pt x="4213168" y="1427383"/>
                </a:cubicBezTo>
                <a:cubicBezTo>
                  <a:pt x="4215607" y="1455987"/>
                  <a:pt x="4190800" y="1467266"/>
                  <a:pt x="4170061" y="1480564"/>
                </a:cubicBezTo>
                <a:cubicBezTo>
                  <a:pt x="4141188" y="1499095"/>
                  <a:pt x="4113127" y="1515214"/>
                  <a:pt x="4076527" y="1517630"/>
                </a:cubicBezTo>
                <a:cubicBezTo>
                  <a:pt x="4016337" y="1521257"/>
                  <a:pt x="3987466" y="1572826"/>
                  <a:pt x="3952493" y="1611502"/>
                </a:cubicBezTo>
                <a:cubicBezTo>
                  <a:pt x="3932973" y="1633259"/>
                  <a:pt x="3923211" y="1677172"/>
                  <a:pt x="3957370" y="1684828"/>
                </a:cubicBezTo>
                <a:cubicBezTo>
                  <a:pt x="4039518" y="1703363"/>
                  <a:pt x="4033011" y="1756946"/>
                  <a:pt x="4030981" y="1817782"/>
                </a:cubicBezTo>
                <a:cubicBezTo>
                  <a:pt x="4028133" y="1893124"/>
                  <a:pt x="3979737" y="1927770"/>
                  <a:pt x="3920363" y="1956780"/>
                </a:cubicBezTo>
                <a:cubicBezTo>
                  <a:pt x="3900029" y="1966851"/>
                  <a:pt x="3871158" y="1966449"/>
                  <a:pt x="3863429" y="1997874"/>
                </a:cubicBezTo>
                <a:cubicBezTo>
                  <a:pt x="3896777" y="2027688"/>
                  <a:pt x="3937444" y="2003517"/>
                  <a:pt x="3973233" y="2011975"/>
                </a:cubicBezTo>
                <a:cubicBezTo>
                  <a:pt x="4002918" y="2018824"/>
                  <a:pt x="4052127" y="2015199"/>
                  <a:pt x="4011458" y="2069991"/>
                </a:cubicBezTo>
                <a:cubicBezTo>
                  <a:pt x="3999664" y="2085704"/>
                  <a:pt x="4013491" y="2097792"/>
                  <a:pt x="4028540" y="2099000"/>
                </a:cubicBezTo>
                <a:cubicBezTo>
                  <a:pt x="4148913" y="2111489"/>
                  <a:pt x="4093606" y="2222285"/>
                  <a:pt x="4132241" y="2280703"/>
                </a:cubicBezTo>
                <a:cubicBezTo>
                  <a:pt x="4142812" y="2296818"/>
                  <a:pt x="4131425" y="2324618"/>
                  <a:pt x="4114752" y="2331466"/>
                </a:cubicBezTo>
                <a:cubicBezTo>
                  <a:pt x="4008205" y="2376592"/>
                  <a:pt x="3993565" y="2484163"/>
                  <a:pt x="3941916" y="2576828"/>
                </a:cubicBezTo>
                <a:cubicBezTo>
                  <a:pt x="3998039" y="2613488"/>
                  <a:pt x="4065138" y="2621547"/>
                  <a:pt x="4125732" y="2645318"/>
                </a:cubicBezTo>
                <a:cubicBezTo>
                  <a:pt x="4188768" y="2670298"/>
                  <a:pt x="4188768" y="2688831"/>
                  <a:pt x="4136714" y="2761349"/>
                </a:cubicBezTo>
                <a:cubicBezTo>
                  <a:pt x="4272135" y="2777064"/>
                  <a:pt x="4272135" y="2777064"/>
                  <a:pt x="4230249" y="2891080"/>
                </a:cubicBezTo>
                <a:cubicBezTo>
                  <a:pt x="4343713" y="2901557"/>
                  <a:pt x="4418537" y="2955542"/>
                  <a:pt x="4436023" y="3073591"/>
                </a:cubicBezTo>
                <a:cubicBezTo>
                  <a:pt x="4444564" y="3130800"/>
                  <a:pt x="4495804" y="3157792"/>
                  <a:pt x="4552738" y="3196068"/>
                </a:cubicBezTo>
                <a:cubicBezTo>
                  <a:pt x="4481978" y="3233136"/>
                  <a:pt x="4433989" y="3310489"/>
                  <a:pt x="4351436" y="3228700"/>
                </a:cubicBezTo>
                <a:cubicBezTo>
                  <a:pt x="4321344" y="3198888"/>
                  <a:pt x="4324186" y="3236761"/>
                  <a:pt x="4320122" y="3247637"/>
                </a:cubicBezTo>
                <a:cubicBezTo>
                  <a:pt x="4310364" y="3274227"/>
                  <a:pt x="4330695" y="3291956"/>
                  <a:pt x="4344116" y="3312099"/>
                </a:cubicBezTo>
                <a:cubicBezTo>
                  <a:pt x="4357130" y="3332244"/>
                  <a:pt x="4372586" y="3353596"/>
                  <a:pt x="4376244" y="3376163"/>
                </a:cubicBezTo>
                <a:cubicBezTo>
                  <a:pt x="4378682" y="3391874"/>
                  <a:pt x="4366890" y="3414835"/>
                  <a:pt x="4353877" y="3426522"/>
                </a:cubicBezTo>
                <a:cubicBezTo>
                  <a:pt x="4285554" y="3488163"/>
                  <a:pt x="4326221" y="3626757"/>
                  <a:pt x="4196898" y="3644486"/>
                </a:cubicBezTo>
                <a:cubicBezTo>
                  <a:pt x="4138745" y="3652541"/>
                  <a:pt x="4110687" y="3703306"/>
                  <a:pt x="4067986" y="3731106"/>
                </a:cubicBezTo>
                <a:cubicBezTo>
                  <a:pt x="3919551" y="3828201"/>
                  <a:pt x="3820322" y="3953097"/>
                  <a:pt x="3774370" y="4124729"/>
                </a:cubicBezTo>
                <a:cubicBezTo>
                  <a:pt x="3761764" y="4172269"/>
                  <a:pt x="3713368" y="4210546"/>
                  <a:pt x="3682054" y="4252444"/>
                </a:cubicBezTo>
                <a:cubicBezTo>
                  <a:pt x="3697103" y="4283064"/>
                  <a:pt x="3779250" y="4216990"/>
                  <a:pt x="3750377" y="4297567"/>
                </a:cubicBezTo>
                <a:cubicBezTo>
                  <a:pt x="3728417" y="4358002"/>
                  <a:pt x="3672294" y="4395470"/>
                  <a:pt x="3619425" y="4431328"/>
                </a:cubicBezTo>
                <a:cubicBezTo>
                  <a:pt x="3559239" y="4472019"/>
                  <a:pt x="3492545" y="4504653"/>
                  <a:pt x="3465296" y="4579993"/>
                </a:cubicBezTo>
                <a:cubicBezTo>
                  <a:pt x="3459603" y="4596110"/>
                  <a:pt x="3441305" y="4613031"/>
                  <a:pt x="3425038" y="4619479"/>
                </a:cubicBezTo>
                <a:cubicBezTo>
                  <a:pt x="2576720" y="5945389"/>
                  <a:pt x="488463" y="5954251"/>
                  <a:pt x="247714" y="5944983"/>
                </a:cubicBezTo>
                <a:cubicBezTo>
                  <a:pt x="174818" y="5942062"/>
                  <a:pt x="102913" y="5934760"/>
                  <a:pt x="31834" y="5923857"/>
                </a:cubicBezTo>
                <a:lnTo>
                  <a:pt x="0" y="5917408"/>
                </a:lnTo>
                <a:close/>
              </a:path>
            </a:pathLst>
          </a:custGeom>
        </p:spPr>
      </p:pic>
      <p:pic>
        <p:nvPicPr>
          <p:cNvPr id="7" name="Imagen 6" descr="Mujer con la boca abierta&#10;&#10;Descripción generada automáticamente con confianza media">
            <a:extLst>
              <a:ext uri="{FF2B5EF4-FFF2-40B4-BE49-F238E27FC236}">
                <a16:creationId xmlns:a16="http://schemas.microsoft.com/office/drawing/2014/main" id="{E77D3C49-DD31-C54C-24AC-85382013D22D}"/>
              </a:ext>
            </a:extLst>
          </p:cNvPr>
          <p:cNvPicPr>
            <a:picLocks noChangeAspect="1"/>
          </p:cNvPicPr>
          <p:nvPr/>
        </p:nvPicPr>
        <p:blipFill rotWithShape="1">
          <a:blip r:embed="rId4">
            <a:extLst>
              <a:ext uri="{28A0092B-C50C-407E-A947-70E740481C1C}">
                <a14:useLocalDpi xmlns:a14="http://schemas.microsoft.com/office/drawing/2010/main" val="0"/>
              </a:ext>
            </a:extLst>
          </a:blip>
          <a:srcRect l="37304" r="20798" b="1"/>
          <a:stretch/>
        </p:blipFill>
        <p:spPr>
          <a:xfrm>
            <a:off x="8653074" y="-2"/>
            <a:ext cx="3538926" cy="4290182"/>
          </a:xfrm>
          <a:custGeom>
            <a:avLst/>
            <a:gdLst/>
            <a:ahLst/>
            <a:cxnLst/>
            <a:rect l="l" t="t" r="r" b="b"/>
            <a:pathLst>
              <a:path w="3538926" h="4290182">
                <a:moveTo>
                  <a:pt x="1370437" y="0"/>
                </a:moveTo>
                <a:lnTo>
                  <a:pt x="3538926" y="0"/>
                </a:lnTo>
                <a:lnTo>
                  <a:pt x="3538926" y="4256362"/>
                </a:lnTo>
                <a:lnTo>
                  <a:pt x="3455334" y="4273195"/>
                </a:lnTo>
                <a:cubicBezTo>
                  <a:pt x="3401009" y="4281478"/>
                  <a:pt x="3346052" y="4287025"/>
                  <a:pt x="3290337" y="4289244"/>
                </a:cubicBezTo>
                <a:cubicBezTo>
                  <a:pt x="3106332" y="4296285"/>
                  <a:pt x="1510274" y="4289552"/>
                  <a:pt x="861903" y="3282295"/>
                </a:cubicBezTo>
                <a:cubicBezTo>
                  <a:pt x="849470" y="3277397"/>
                  <a:pt x="835485" y="3264542"/>
                  <a:pt x="831133" y="3252299"/>
                </a:cubicBezTo>
                <a:cubicBezTo>
                  <a:pt x="810307" y="3195065"/>
                  <a:pt x="759333" y="3170274"/>
                  <a:pt x="713332" y="3139362"/>
                </a:cubicBezTo>
                <a:cubicBezTo>
                  <a:pt x="672925" y="3112122"/>
                  <a:pt x="630030" y="3083658"/>
                  <a:pt x="613246" y="3037747"/>
                </a:cubicBezTo>
                <a:cubicBezTo>
                  <a:pt x="591178" y="2976535"/>
                  <a:pt x="653963" y="3026730"/>
                  <a:pt x="665465" y="3003469"/>
                </a:cubicBezTo>
                <a:cubicBezTo>
                  <a:pt x="641532" y="2971640"/>
                  <a:pt x="604543" y="2942562"/>
                  <a:pt x="594908" y="2906447"/>
                </a:cubicBezTo>
                <a:cubicBezTo>
                  <a:pt x="559787" y="2776063"/>
                  <a:pt x="483946" y="2681183"/>
                  <a:pt x="370497" y="2607422"/>
                </a:cubicBezTo>
                <a:cubicBezTo>
                  <a:pt x="337860" y="2586304"/>
                  <a:pt x="316415" y="2547739"/>
                  <a:pt x="271969" y="2541620"/>
                </a:cubicBezTo>
                <a:cubicBezTo>
                  <a:pt x="173127" y="2528152"/>
                  <a:pt x="204209" y="2422866"/>
                  <a:pt x="151990" y="2376038"/>
                </a:cubicBezTo>
                <a:cubicBezTo>
                  <a:pt x="142044" y="2367161"/>
                  <a:pt x="133031" y="2349717"/>
                  <a:pt x="134895" y="2337782"/>
                </a:cubicBezTo>
                <a:cubicBezTo>
                  <a:pt x="137691" y="2320639"/>
                  <a:pt x="149504" y="2304419"/>
                  <a:pt x="159450" y="2289115"/>
                </a:cubicBezTo>
                <a:cubicBezTo>
                  <a:pt x="169707" y="2273813"/>
                  <a:pt x="185247" y="2260344"/>
                  <a:pt x="177788" y="2240145"/>
                </a:cubicBezTo>
                <a:cubicBezTo>
                  <a:pt x="174683" y="2231882"/>
                  <a:pt x="176855" y="2203112"/>
                  <a:pt x="153855" y="2225759"/>
                </a:cubicBezTo>
                <a:cubicBezTo>
                  <a:pt x="90759" y="2287892"/>
                  <a:pt x="54081" y="2229129"/>
                  <a:pt x="0" y="2200970"/>
                </a:cubicBezTo>
                <a:cubicBezTo>
                  <a:pt x="43514" y="2171892"/>
                  <a:pt x="82677" y="2151388"/>
                  <a:pt x="89205" y="2107927"/>
                </a:cubicBezTo>
                <a:cubicBezTo>
                  <a:pt x="102570" y="2018249"/>
                  <a:pt x="159758" y="1977237"/>
                  <a:pt x="246479" y="1969279"/>
                </a:cubicBezTo>
                <a:cubicBezTo>
                  <a:pt x="214465" y="1882663"/>
                  <a:pt x="214465" y="1882663"/>
                  <a:pt x="317968" y="1870725"/>
                </a:cubicBezTo>
                <a:cubicBezTo>
                  <a:pt x="278183" y="1815635"/>
                  <a:pt x="278183" y="1801556"/>
                  <a:pt x="326361" y="1782580"/>
                </a:cubicBezTo>
                <a:cubicBezTo>
                  <a:pt x="372673" y="1764521"/>
                  <a:pt x="423957" y="1758400"/>
                  <a:pt x="466852" y="1730550"/>
                </a:cubicBezTo>
                <a:cubicBezTo>
                  <a:pt x="427377" y="1660155"/>
                  <a:pt x="416187" y="1578436"/>
                  <a:pt x="334753" y="1544155"/>
                </a:cubicBezTo>
                <a:cubicBezTo>
                  <a:pt x="322010" y="1538952"/>
                  <a:pt x="313307" y="1517834"/>
                  <a:pt x="321386" y="1505592"/>
                </a:cubicBezTo>
                <a:cubicBezTo>
                  <a:pt x="350915" y="1461214"/>
                  <a:pt x="308644" y="1377045"/>
                  <a:pt x="400645" y="1367557"/>
                </a:cubicBezTo>
                <a:cubicBezTo>
                  <a:pt x="412147" y="1366640"/>
                  <a:pt x="422716" y="1357456"/>
                  <a:pt x="413701" y="1345520"/>
                </a:cubicBezTo>
                <a:cubicBezTo>
                  <a:pt x="382618" y="1303896"/>
                  <a:pt x="420228" y="1306649"/>
                  <a:pt x="442916" y="1301447"/>
                </a:cubicBezTo>
                <a:cubicBezTo>
                  <a:pt x="470270" y="1295021"/>
                  <a:pt x="501352" y="1313384"/>
                  <a:pt x="526840" y="1290735"/>
                </a:cubicBezTo>
                <a:cubicBezTo>
                  <a:pt x="520932" y="1266862"/>
                  <a:pt x="498866" y="1267167"/>
                  <a:pt x="483325" y="1259517"/>
                </a:cubicBezTo>
                <a:cubicBezTo>
                  <a:pt x="437945" y="1237479"/>
                  <a:pt x="400956" y="1211159"/>
                  <a:pt x="398780" y="1153924"/>
                </a:cubicBezTo>
                <a:cubicBezTo>
                  <a:pt x="397228" y="1107708"/>
                  <a:pt x="392254" y="1067003"/>
                  <a:pt x="455041" y="1052922"/>
                </a:cubicBezTo>
                <a:cubicBezTo>
                  <a:pt x="481149" y="1047106"/>
                  <a:pt x="473687" y="1013747"/>
                  <a:pt x="458768" y="997218"/>
                </a:cubicBezTo>
                <a:cubicBezTo>
                  <a:pt x="432038" y="967837"/>
                  <a:pt x="409972" y="928661"/>
                  <a:pt x="363968" y="925907"/>
                </a:cubicBezTo>
                <a:cubicBezTo>
                  <a:pt x="335995" y="924071"/>
                  <a:pt x="314548" y="911826"/>
                  <a:pt x="292481" y="897749"/>
                </a:cubicBezTo>
                <a:cubicBezTo>
                  <a:pt x="276630" y="887646"/>
                  <a:pt x="257670" y="879078"/>
                  <a:pt x="259533" y="857348"/>
                </a:cubicBezTo>
                <a:cubicBezTo>
                  <a:pt x="261399" y="836535"/>
                  <a:pt x="279736" y="827966"/>
                  <a:pt x="298387" y="823681"/>
                </a:cubicBezTo>
                <a:cubicBezTo>
                  <a:pt x="360552" y="809909"/>
                  <a:pt x="418983" y="789708"/>
                  <a:pt x="470893" y="743493"/>
                </a:cubicBezTo>
                <a:cubicBezTo>
                  <a:pt x="436390" y="719007"/>
                  <a:pt x="403444" y="701256"/>
                  <a:pt x="377957" y="676463"/>
                </a:cubicBezTo>
                <a:cubicBezTo>
                  <a:pt x="316415" y="616477"/>
                  <a:pt x="837660" y="427634"/>
                  <a:pt x="863768" y="360299"/>
                </a:cubicBezTo>
                <a:cubicBezTo>
                  <a:pt x="871849" y="339488"/>
                  <a:pt x="899511" y="318064"/>
                  <a:pt x="922515" y="311942"/>
                </a:cubicBezTo>
                <a:cubicBezTo>
                  <a:pt x="1030367" y="283171"/>
                  <a:pt x="1123922" y="218591"/>
                  <a:pt x="1234265" y="194718"/>
                </a:cubicBezTo>
                <a:cubicBezTo>
                  <a:pt x="1338390" y="172070"/>
                  <a:pt x="1440960" y="141768"/>
                  <a:pt x="1555030" y="111776"/>
                </a:cubicBezTo>
                <a:cubicBezTo>
                  <a:pt x="1520063" y="74130"/>
                  <a:pt x="1471575" y="57526"/>
                  <a:pt x="1428216" y="36752"/>
                </a:cubicBezTo>
                <a:close/>
              </a:path>
            </a:pathLst>
          </a:custGeom>
        </p:spPr>
      </p:pic>
      <p:sp>
        <p:nvSpPr>
          <p:cNvPr id="9" name="Rectángulo 8">
            <a:extLst>
              <a:ext uri="{FF2B5EF4-FFF2-40B4-BE49-F238E27FC236}">
                <a16:creationId xmlns:a16="http://schemas.microsoft.com/office/drawing/2014/main" id="{EC943295-4FA7-737A-2E07-FA9A90B05AC1}"/>
              </a:ext>
            </a:extLst>
          </p:cNvPr>
          <p:cNvSpPr/>
          <p:nvPr/>
        </p:nvSpPr>
        <p:spPr>
          <a:xfrm>
            <a:off x="6457489" y="4839266"/>
            <a:ext cx="4646465" cy="1665071"/>
          </a:xfrm>
          <a:prstGeom prst="rect">
            <a:avLst/>
          </a:prstGeom>
          <a:noFill/>
        </p:spPr>
        <p:txBody>
          <a:bodyPr wrap="none" lIns="91440" tIns="45720" rIns="91440" bIns="45720">
            <a:spAutoFit/>
          </a:bodyPr>
          <a:lstStyle/>
          <a:p>
            <a:pPr>
              <a:lnSpc>
                <a:spcPct val="90000"/>
              </a:lnSpc>
              <a:spcAft>
                <a:spcPts val="600"/>
              </a:spcAft>
            </a:pPr>
            <a:r>
              <a:rPr lang="en-US" sz="5400" b="1" dirty="0">
                <a:ln w="13462">
                  <a:solidFill>
                    <a:schemeClr val="bg1"/>
                  </a:solidFill>
                  <a:prstDash val="solid"/>
                </a:ln>
                <a:effectLst>
                  <a:outerShdw dist="38100" dir="2700000" algn="bl" rotWithShape="0">
                    <a:schemeClr val="accent5"/>
                  </a:outerShdw>
                </a:effectLst>
              </a:rPr>
              <a:t>Ya basta, </a:t>
            </a:r>
          </a:p>
          <a:p>
            <a:pPr>
              <a:lnSpc>
                <a:spcPct val="90000"/>
              </a:lnSpc>
              <a:spcAft>
                <a:spcPts val="600"/>
              </a:spcAft>
            </a:pPr>
            <a:r>
              <a:rPr lang="en-US" sz="5400" b="1" cap="none" spc="0" dirty="0">
                <a:ln w="13462">
                  <a:solidFill>
                    <a:schemeClr val="bg1"/>
                  </a:solidFill>
                  <a:prstDash val="solid"/>
                </a:ln>
                <a:effectLst>
                  <a:outerShdw dist="38100" dir="2700000" algn="bl" rotWithShape="0">
                    <a:schemeClr val="accent5"/>
                  </a:outerShdw>
                </a:effectLst>
              </a:rPr>
              <a:t>¡</a:t>
            </a:r>
            <a:r>
              <a:rPr lang="en-US" sz="5400" b="1" cap="none" spc="0" dirty="0" err="1">
                <a:ln w="13462">
                  <a:solidFill>
                    <a:schemeClr val="bg1"/>
                  </a:solidFill>
                  <a:prstDash val="solid"/>
                </a:ln>
                <a:effectLst>
                  <a:outerShdw dist="38100" dir="2700000" algn="bl" rotWithShape="0">
                    <a:schemeClr val="accent5"/>
                  </a:outerShdw>
                </a:effectLst>
              </a:rPr>
              <a:t>Hagamos</a:t>
            </a:r>
            <a:r>
              <a:rPr lang="en-US" sz="5400" b="1" cap="none" spc="0" dirty="0">
                <a:ln w="13462">
                  <a:solidFill>
                    <a:schemeClr val="bg1"/>
                  </a:solidFill>
                  <a:prstDash val="solid"/>
                </a:ln>
                <a:effectLst>
                  <a:outerShdw dist="38100" dir="2700000" algn="bl" rotWithShape="0">
                    <a:schemeClr val="accent5"/>
                  </a:outerShdw>
                </a:effectLst>
              </a:rPr>
              <a:t> algo!</a:t>
            </a:r>
            <a:endParaRPr lang="en-US" sz="5400" b="1" dirty="0">
              <a:ln w="13462">
                <a:solidFill>
                  <a:schemeClr val="bg1"/>
                </a:solidFill>
                <a:prstDash val="solid"/>
              </a:ln>
              <a:effectLst>
                <a:outerShdw dist="38100" dir="2700000" algn="bl" rotWithShape="0">
                  <a:schemeClr val="accent5"/>
                </a:outerShdw>
              </a:effectLst>
            </a:endParaRPr>
          </a:p>
        </p:txBody>
      </p:sp>
    </p:spTree>
    <p:extLst>
      <p:ext uri="{BB962C8B-B14F-4D97-AF65-F5344CB8AC3E}">
        <p14:creationId xmlns:p14="http://schemas.microsoft.com/office/powerpoint/2010/main" val="1505906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43B4F8-A740-493B-4549-F50CB871C720}"/>
              </a:ext>
            </a:extLst>
          </p:cNvPr>
          <p:cNvSpPr>
            <a:spLocks noGrp="1"/>
          </p:cNvSpPr>
          <p:nvPr>
            <p:ph type="ctrTitle"/>
          </p:nvPr>
        </p:nvSpPr>
        <p:spPr/>
        <p:txBody>
          <a:bodyPr/>
          <a:lstStyle/>
          <a:p>
            <a:r>
              <a:rPr lang="es-MX" dirty="0"/>
              <a:t>Fuentes consultadas</a:t>
            </a:r>
          </a:p>
        </p:txBody>
      </p:sp>
      <p:sp>
        <p:nvSpPr>
          <p:cNvPr id="3" name="Subtítulo 2">
            <a:extLst>
              <a:ext uri="{FF2B5EF4-FFF2-40B4-BE49-F238E27FC236}">
                <a16:creationId xmlns:a16="http://schemas.microsoft.com/office/drawing/2014/main" id="{720D9E60-E326-E97A-B7F9-46FF17FF3541}"/>
              </a:ext>
            </a:extLst>
          </p:cNvPr>
          <p:cNvSpPr>
            <a:spLocks noGrp="1"/>
          </p:cNvSpPr>
          <p:nvPr>
            <p:ph type="subTitle" idx="1"/>
          </p:nvPr>
        </p:nvSpPr>
        <p:spPr>
          <a:xfrm>
            <a:off x="2909455" y="3629747"/>
            <a:ext cx="6802582" cy="2743344"/>
          </a:xfrm>
        </p:spPr>
        <p:txBody>
          <a:bodyPr>
            <a:normAutofit fontScale="85000" lnSpcReduction="20000"/>
          </a:bodyPr>
          <a:lstStyle/>
          <a:p>
            <a:r>
              <a:rPr lang="es-MX" dirty="0">
                <a:hlinkClick r:id="rId2"/>
              </a:rPr>
              <a:t>https://prezi.com/p/3ccghkkjhhbk/violencia-sexual/</a:t>
            </a:r>
            <a:endParaRPr lang="es-MX" dirty="0"/>
          </a:p>
          <a:p>
            <a:r>
              <a:rPr lang="es-MX" dirty="0">
                <a:hlinkClick r:id="rId3"/>
              </a:rPr>
              <a:t>https://en15dias.com/michoacan/panorama-de-violencia-contra-las-mujeres-en-michoacan-segun-inegi/</a:t>
            </a:r>
            <a:endParaRPr lang="es-MX" dirty="0"/>
          </a:p>
          <a:p>
            <a:endParaRPr lang="es-MX" dirty="0"/>
          </a:p>
          <a:p>
            <a:r>
              <a:rPr lang="es-MX" dirty="0"/>
              <a:t>Directrices para el análisis forense de sustancias que facilitan la agresión sexual y otros actos delictivos</a:t>
            </a:r>
          </a:p>
          <a:p>
            <a:endParaRPr lang="es-MX" dirty="0"/>
          </a:p>
          <a:p>
            <a:r>
              <a:rPr lang="es-MX" b="1" i="0" dirty="0">
                <a:solidFill>
                  <a:srgbClr val="333333"/>
                </a:solidFill>
                <a:effectLst/>
                <a:latin typeface="LFTEtica"/>
              </a:rPr>
              <a:t>Encuesta Nacional sobre la Dinámica de las Relaciones en los Hogares</a:t>
            </a:r>
            <a:r>
              <a:rPr lang="es-MX" b="0" i="0" dirty="0">
                <a:solidFill>
                  <a:srgbClr val="333333"/>
                </a:solidFill>
                <a:effectLst/>
                <a:latin typeface="LFTEtica"/>
              </a:rPr>
              <a:t> (ENDIREH) 2021</a:t>
            </a:r>
            <a:endParaRPr lang="es-MX" dirty="0"/>
          </a:p>
        </p:txBody>
      </p:sp>
    </p:spTree>
    <p:extLst>
      <p:ext uri="{BB962C8B-B14F-4D97-AF65-F5344CB8AC3E}">
        <p14:creationId xmlns:p14="http://schemas.microsoft.com/office/powerpoint/2010/main" val="3147327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5F95EAF-5954-147E-EC39-092B0479BF00}"/>
              </a:ext>
            </a:extLst>
          </p:cNvPr>
          <p:cNvSpPr>
            <a:spLocks noGrp="1"/>
          </p:cNvSpPr>
          <p:nvPr>
            <p:ph type="title"/>
          </p:nvPr>
        </p:nvSpPr>
        <p:spPr>
          <a:xfrm>
            <a:off x="640080" y="325369"/>
            <a:ext cx="4368602" cy="1956841"/>
          </a:xfrm>
        </p:spPr>
        <p:txBody>
          <a:bodyPr anchor="b">
            <a:normAutofit/>
          </a:bodyPr>
          <a:lstStyle/>
          <a:p>
            <a:r>
              <a:rPr lang="es-MX" sz="5400" dirty="0"/>
              <a:t>Violencia Sexual</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108987CD-A950-C600-913C-8C8FFA27C80E}"/>
              </a:ext>
            </a:extLst>
          </p:cNvPr>
          <p:cNvSpPr>
            <a:spLocks noGrp="1"/>
          </p:cNvSpPr>
          <p:nvPr>
            <p:ph idx="1"/>
          </p:nvPr>
        </p:nvSpPr>
        <p:spPr>
          <a:xfrm>
            <a:off x="599265" y="3124378"/>
            <a:ext cx="4409417" cy="3320668"/>
          </a:xfrm>
        </p:spPr>
        <p:txBody>
          <a:bodyPr>
            <a:normAutofit/>
          </a:bodyPr>
          <a:lstStyle/>
          <a:p>
            <a:r>
              <a:rPr lang="es-MX" sz="2000" dirty="0"/>
              <a:t>La violencia sexual ocurre cuando alguien fuerza o manipula a otra persona a realizar una actividad sexual </a:t>
            </a:r>
            <a:r>
              <a:rPr lang="es-MX" sz="2000" b="1" u="sng" dirty="0">
                <a:effectLst>
                  <a:outerShdw blurRad="38100" dist="38100" dir="2700000" algn="tl">
                    <a:srgbClr val="000000">
                      <a:alpha val="43137"/>
                    </a:srgbClr>
                  </a:outerShdw>
                </a:effectLst>
              </a:rPr>
              <a:t>no deseada sin su consentimiento</a:t>
            </a:r>
            <a:r>
              <a:rPr lang="es-MX" sz="2000" dirty="0"/>
              <a:t>. </a:t>
            </a:r>
          </a:p>
          <a:p>
            <a:endParaRPr lang="es-MX" sz="2000" dirty="0"/>
          </a:p>
        </p:txBody>
      </p:sp>
      <p:pic>
        <p:nvPicPr>
          <p:cNvPr id="7" name="Imagen 6" descr="Una persona con la boca abierta&#10;&#10;Descripción generada automáticamente con confianza baja">
            <a:extLst>
              <a:ext uri="{FF2B5EF4-FFF2-40B4-BE49-F238E27FC236}">
                <a16:creationId xmlns:a16="http://schemas.microsoft.com/office/drawing/2014/main" id="{F8DE3292-E6DB-3209-7797-70AEE50AE9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6085" y="4122328"/>
            <a:ext cx="4515595" cy="2322718"/>
          </a:xfrm>
          <a:prstGeom prst="rect">
            <a:avLst/>
          </a:prstGeom>
        </p:spPr>
      </p:pic>
      <p:sp>
        <p:nvSpPr>
          <p:cNvPr id="8" name="CuadroTexto 7">
            <a:extLst>
              <a:ext uri="{FF2B5EF4-FFF2-40B4-BE49-F238E27FC236}">
                <a16:creationId xmlns:a16="http://schemas.microsoft.com/office/drawing/2014/main" id="{56916AF7-72D4-9233-9A0A-8F55D2E97493}"/>
              </a:ext>
            </a:extLst>
          </p:cNvPr>
          <p:cNvSpPr txBox="1"/>
          <p:nvPr/>
        </p:nvSpPr>
        <p:spPr>
          <a:xfrm>
            <a:off x="7142504" y="2368002"/>
            <a:ext cx="4042756" cy="1754326"/>
          </a:xfrm>
          <a:prstGeom prst="rect">
            <a:avLst/>
          </a:prstGeom>
          <a:noFill/>
        </p:spPr>
        <p:txBody>
          <a:bodyPr wrap="square" rtlCol="0">
            <a:spAutoFit/>
          </a:bodyPr>
          <a:lstStyle/>
          <a:p>
            <a:r>
              <a:rPr lang="es-MX" sz="1800" dirty="0"/>
              <a:t>Las razones por las cuales </a:t>
            </a:r>
          </a:p>
          <a:p>
            <a:r>
              <a:rPr lang="es-MX" sz="1800" dirty="0"/>
              <a:t>no hay consentimiento pueden ser el miedo, la edad, una enfermedad, una discapacidad y/o </a:t>
            </a:r>
            <a:r>
              <a:rPr lang="es-MX" sz="1800" b="1" dirty="0"/>
              <a:t>la influencia del alcohol u otras drogas.</a:t>
            </a:r>
          </a:p>
          <a:p>
            <a:endParaRPr lang="es-MX" dirty="0"/>
          </a:p>
        </p:txBody>
      </p:sp>
    </p:spTree>
    <p:extLst>
      <p:ext uri="{BB962C8B-B14F-4D97-AF65-F5344CB8AC3E}">
        <p14:creationId xmlns:p14="http://schemas.microsoft.com/office/powerpoint/2010/main" val="1767673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F95EAF-5954-147E-EC39-092B0479BF00}"/>
              </a:ext>
            </a:extLst>
          </p:cNvPr>
          <p:cNvSpPr>
            <a:spLocks noGrp="1"/>
          </p:cNvSpPr>
          <p:nvPr>
            <p:ph type="title"/>
          </p:nvPr>
        </p:nvSpPr>
        <p:spPr/>
        <p:txBody>
          <a:bodyPr/>
          <a:lstStyle/>
          <a:p>
            <a:r>
              <a:rPr lang="es-MX" dirty="0"/>
              <a:t>Violencia Sexual</a:t>
            </a:r>
          </a:p>
        </p:txBody>
      </p:sp>
      <p:sp>
        <p:nvSpPr>
          <p:cNvPr id="3" name="Marcador de contenido 2">
            <a:extLst>
              <a:ext uri="{FF2B5EF4-FFF2-40B4-BE49-F238E27FC236}">
                <a16:creationId xmlns:a16="http://schemas.microsoft.com/office/drawing/2014/main" id="{108987CD-A950-C600-913C-8C8FFA27C80E}"/>
              </a:ext>
            </a:extLst>
          </p:cNvPr>
          <p:cNvSpPr>
            <a:spLocks noGrp="1"/>
          </p:cNvSpPr>
          <p:nvPr>
            <p:ph idx="1"/>
          </p:nvPr>
        </p:nvSpPr>
        <p:spPr>
          <a:xfrm>
            <a:off x="616751" y="1690688"/>
            <a:ext cx="5356346" cy="4351338"/>
          </a:xfrm>
        </p:spPr>
        <p:txBody>
          <a:bodyPr>
            <a:normAutofit/>
          </a:bodyPr>
          <a:lstStyle/>
          <a:p>
            <a:r>
              <a:rPr lang="es-MX" dirty="0"/>
              <a:t>La violencia sexual le puede ocurrir a cualquiera, incluyendo: </a:t>
            </a:r>
            <a:r>
              <a:rPr lang="es-MX" dirty="0" err="1"/>
              <a:t>niñ@s</a:t>
            </a:r>
            <a:r>
              <a:rPr lang="es-MX" dirty="0"/>
              <a:t>, adolescentes, </a:t>
            </a:r>
            <a:r>
              <a:rPr lang="es-MX" dirty="0" err="1"/>
              <a:t>adult@s</a:t>
            </a:r>
            <a:r>
              <a:rPr lang="es-MX" dirty="0"/>
              <a:t> y personas mayores.</a:t>
            </a:r>
          </a:p>
          <a:p>
            <a:r>
              <a:rPr lang="es-MX" dirty="0"/>
              <a:t> </a:t>
            </a:r>
            <a:r>
              <a:rPr lang="es-MX" dirty="0" err="1"/>
              <a:t>Aquell@s</a:t>
            </a:r>
            <a:r>
              <a:rPr lang="es-MX" dirty="0"/>
              <a:t> que abusan sexualmente pueden ser personas conocidas, miembros de la familia, personas confiadas o </a:t>
            </a:r>
            <a:r>
              <a:rPr lang="es-MX" dirty="0" err="1"/>
              <a:t>desconocid@s</a:t>
            </a:r>
            <a:r>
              <a:rPr lang="es-MX" dirty="0"/>
              <a:t>.</a:t>
            </a:r>
          </a:p>
          <a:p>
            <a:endParaRPr lang="es-MX" dirty="0"/>
          </a:p>
        </p:txBody>
      </p:sp>
      <p:pic>
        <p:nvPicPr>
          <p:cNvPr id="6" name="Picture 4" descr="Amplio grupo de paracaidistas en el aire">
            <a:extLst>
              <a:ext uri="{FF2B5EF4-FFF2-40B4-BE49-F238E27FC236}">
                <a16:creationId xmlns:a16="http://schemas.microsoft.com/office/drawing/2014/main" id="{BB30E0C9-EE7B-7330-9B86-9391816AC1C7}"/>
              </a:ext>
            </a:extLst>
          </p:cNvPr>
          <p:cNvPicPr>
            <a:picLocks noChangeAspect="1"/>
          </p:cNvPicPr>
          <p:nvPr/>
        </p:nvPicPr>
        <p:blipFill rotWithShape="1">
          <a:blip r:embed="rId2"/>
          <a:srcRect l="17233" r="16065"/>
          <a:stretch/>
        </p:blipFill>
        <p:spPr>
          <a:xfrm>
            <a:off x="6474542" y="10"/>
            <a:ext cx="571593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778300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descr="Una caricatura de una persona&#10;&#10;Descripción generada automáticamente con confianza baja">
            <a:extLst>
              <a:ext uri="{FF2B5EF4-FFF2-40B4-BE49-F238E27FC236}">
                <a16:creationId xmlns:a16="http://schemas.microsoft.com/office/drawing/2014/main" id="{88C570C6-4AA6-E624-2C58-DAC9BB8701B6}"/>
              </a:ext>
            </a:extLst>
          </p:cNvPr>
          <p:cNvPicPr>
            <a:picLocks noChangeAspect="1"/>
          </p:cNvPicPr>
          <p:nvPr/>
        </p:nvPicPr>
        <p:blipFill rotWithShape="1">
          <a:blip r:embed="rId2">
            <a:extLst>
              <a:ext uri="{28A0092B-C50C-407E-A947-70E740481C1C}">
                <a14:useLocalDpi xmlns:a14="http://schemas.microsoft.com/office/drawing/2010/main" val="0"/>
              </a:ext>
            </a:extLst>
          </a:blip>
          <a:srcRect l="672" r="23915" b="1396"/>
          <a:stretch/>
        </p:blipFill>
        <p:spPr>
          <a:xfrm>
            <a:off x="3522468" y="10"/>
            <a:ext cx="8669532" cy="6857990"/>
          </a:xfrm>
          <a:prstGeom prst="rect">
            <a:avLst/>
          </a:prstGeom>
        </p:spPr>
      </p:pic>
      <p:sp>
        <p:nvSpPr>
          <p:cNvPr id="14" name="Rectangle 13">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2AD3C1C1-4E8C-A684-33B5-1BFA94DD5941}"/>
              </a:ext>
            </a:extLst>
          </p:cNvPr>
          <p:cNvSpPr>
            <a:spLocks noGrp="1"/>
          </p:cNvSpPr>
          <p:nvPr>
            <p:ph type="title"/>
          </p:nvPr>
        </p:nvSpPr>
        <p:spPr>
          <a:xfrm>
            <a:off x="371094" y="1161288"/>
            <a:ext cx="3438144" cy="1124712"/>
          </a:xfrm>
        </p:spPr>
        <p:txBody>
          <a:bodyPr anchor="b">
            <a:normAutofit/>
          </a:bodyPr>
          <a:lstStyle/>
          <a:p>
            <a:r>
              <a:rPr lang="es-MX" sz="2800">
                <a:solidFill>
                  <a:schemeClr val="bg1"/>
                </a:solidFill>
              </a:rPr>
              <a:t>La violencia sexual es un crimen.</a:t>
            </a: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F8E1EECD-9E53-5F3E-EA11-388A372C0354}"/>
              </a:ext>
            </a:extLst>
          </p:cNvPr>
          <p:cNvSpPr>
            <a:spLocks noGrp="1"/>
          </p:cNvSpPr>
          <p:nvPr>
            <p:ph idx="1"/>
          </p:nvPr>
        </p:nvSpPr>
        <p:spPr>
          <a:xfrm>
            <a:off x="371093" y="2718054"/>
            <a:ext cx="4849835" cy="3708702"/>
          </a:xfrm>
        </p:spPr>
        <p:txBody>
          <a:bodyPr anchor="t">
            <a:normAutofit/>
          </a:bodyPr>
          <a:lstStyle/>
          <a:p>
            <a:pPr marL="0" indent="0">
              <a:buNone/>
            </a:pPr>
            <a:r>
              <a:rPr lang="es-MX" sz="1400" dirty="0">
                <a:solidFill>
                  <a:schemeClr val="bg1"/>
                </a:solidFill>
              </a:rPr>
              <a:t>Existen muchos tipos: </a:t>
            </a:r>
          </a:p>
          <a:p>
            <a:r>
              <a:rPr lang="es-MX" sz="1600" dirty="0">
                <a:solidFill>
                  <a:schemeClr val="bg1"/>
                </a:solidFill>
              </a:rPr>
              <a:t> Violación</a:t>
            </a:r>
          </a:p>
          <a:p>
            <a:r>
              <a:rPr lang="es-MX" sz="1600" dirty="0">
                <a:solidFill>
                  <a:schemeClr val="bg1"/>
                </a:solidFill>
              </a:rPr>
              <a:t>agresión sexual </a:t>
            </a:r>
          </a:p>
          <a:p>
            <a:r>
              <a:rPr lang="es-MX" sz="1600" dirty="0">
                <a:solidFill>
                  <a:schemeClr val="bg1"/>
                </a:solidFill>
              </a:rPr>
              <a:t>Incesto </a:t>
            </a:r>
          </a:p>
          <a:p>
            <a:r>
              <a:rPr lang="es-MX" sz="1600" dirty="0">
                <a:solidFill>
                  <a:schemeClr val="bg1"/>
                </a:solidFill>
              </a:rPr>
              <a:t>Abuso sexual de menores </a:t>
            </a:r>
          </a:p>
          <a:p>
            <a:r>
              <a:rPr lang="es-MX" sz="1600" dirty="0">
                <a:solidFill>
                  <a:schemeClr val="bg1"/>
                </a:solidFill>
              </a:rPr>
              <a:t> Abuso sexual en la pareja </a:t>
            </a:r>
          </a:p>
          <a:p>
            <a:r>
              <a:rPr lang="es-MX" sz="1600" dirty="0">
                <a:solidFill>
                  <a:schemeClr val="bg1"/>
                </a:solidFill>
              </a:rPr>
              <a:t>Contacto sexual o caricias no    deseadas </a:t>
            </a:r>
          </a:p>
          <a:p>
            <a:r>
              <a:rPr lang="es-MX" sz="1600" dirty="0">
                <a:solidFill>
                  <a:schemeClr val="bg1"/>
                </a:solidFill>
              </a:rPr>
              <a:t> Acoso sexual </a:t>
            </a:r>
          </a:p>
          <a:p>
            <a:r>
              <a:rPr lang="es-MX" sz="1600" dirty="0">
                <a:solidFill>
                  <a:schemeClr val="bg1"/>
                </a:solidFill>
              </a:rPr>
              <a:t>Explotación sexual</a:t>
            </a:r>
          </a:p>
          <a:p>
            <a:endParaRPr lang="es-MX" sz="1400" dirty="0">
              <a:solidFill>
                <a:schemeClr val="bg1"/>
              </a:solidFill>
            </a:endParaRPr>
          </a:p>
        </p:txBody>
      </p:sp>
    </p:spTree>
    <p:extLst>
      <p:ext uri="{BB962C8B-B14F-4D97-AF65-F5344CB8AC3E}">
        <p14:creationId xmlns:p14="http://schemas.microsoft.com/office/powerpoint/2010/main" val="2376196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D9F752-2920-B1CE-9AB5-7F73857EA4C7}"/>
              </a:ext>
            </a:extLst>
          </p:cNvPr>
          <p:cNvSpPr>
            <a:spLocks noGrp="1"/>
          </p:cNvSpPr>
          <p:nvPr>
            <p:ph type="title"/>
          </p:nvPr>
        </p:nvSpPr>
        <p:spPr/>
        <p:txBody>
          <a:bodyPr/>
          <a:lstStyle/>
          <a:p>
            <a:r>
              <a:rPr lang="es-MX" b="0" i="0" dirty="0">
                <a:solidFill>
                  <a:srgbClr val="333333"/>
                </a:solidFill>
                <a:effectLst/>
                <a:latin typeface="LFTEtica"/>
              </a:rPr>
              <a:t> </a:t>
            </a:r>
            <a:r>
              <a:rPr lang="es-MX" b="1" i="0" dirty="0">
                <a:solidFill>
                  <a:srgbClr val="333333"/>
                </a:solidFill>
                <a:effectLst/>
                <a:latin typeface="LFTEtica"/>
              </a:rPr>
              <a:t>Encuesta Nacional sobre la Dinámica de las Relaciones en los Hogares</a:t>
            </a:r>
            <a:r>
              <a:rPr lang="es-MX" b="0" i="0" dirty="0">
                <a:solidFill>
                  <a:srgbClr val="333333"/>
                </a:solidFill>
                <a:effectLst/>
                <a:latin typeface="LFTEtica"/>
              </a:rPr>
              <a:t> (ENDIREH) 2021</a:t>
            </a:r>
            <a:endParaRPr lang="es-MX" dirty="0"/>
          </a:p>
        </p:txBody>
      </p:sp>
      <p:sp>
        <p:nvSpPr>
          <p:cNvPr id="3" name="Marcador de contenido 2">
            <a:extLst>
              <a:ext uri="{FF2B5EF4-FFF2-40B4-BE49-F238E27FC236}">
                <a16:creationId xmlns:a16="http://schemas.microsoft.com/office/drawing/2014/main" id="{3482FA6D-6A0A-3F35-4BCB-E348B0CDFC5D}"/>
              </a:ext>
            </a:extLst>
          </p:cNvPr>
          <p:cNvSpPr>
            <a:spLocks noGrp="1"/>
          </p:cNvSpPr>
          <p:nvPr>
            <p:ph idx="1"/>
          </p:nvPr>
        </p:nvSpPr>
        <p:spPr/>
        <p:txBody>
          <a:bodyPr/>
          <a:lstStyle/>
          <a:p>
            <a:r>
              <a:rPr lang="es-MX" dirty="0"/>
              <a:t>Panorama de violencia contra las mujeres en Michoacán, según INEGI</a:t>
            </a:r>
          </a:p>
          <a:p>
            <a:r>
              <a:rPr lang="es-MX" dirty="0"/>
              <a:t>En México, 70.1% de las mujeres de 15 años y más ha experimentado, al menos, una situación de violencia a lo largo de la vida. La violencia psicológica fue la de mayor prevalencia, con 51.6%, seguida de la violencia </a:t>
            </a:r>
            <a:r>
              <a:rPr lang="es-MX" dirty="0" err="1"/>
              <a:t>sexual,con</a:t>
            </a:r>
            <a:r>
              <a:rPr lang="es-MX" dirty="0"/>
              <a:t> 49.7 por ciento. </a:t>
            </a:r>
          </a:p>
          <a:p>
            <a:r>
              <a:rPr lang="es-MX" b="0" i="0" dirty="0">
                <a:solidFill>
                  <a:srgbClr val="1A1A1A"/>
                </a:solidFill>
                <a:effectLst/>
                <a:latin typeface="Kanit"/>
              </a:rPr>
              <a:t>En Michoacán la realidad no es distinta: 64.9% de las mujeres de 15 años y más han sufrido “violencia a lo largo de su vida”; 42.7% sufrió “violencia en los últimos 12 meses”.</a:t>
            </a:r>
          </a:p>
          <a:p>
            <a:endParaRPr lang="es-MX" dirty="0"/>
          </a:p>
        </p:txBody>
      </p:sp>
    </p:spTree>
    <p:extLst>
      <p:ext uri="{BB962C8B-B14F-4D97-AF65-F5344CB8AC3E}">
        <p14:creationId xmlns:p14="http://schemas.microsoft.com/office/powerpoint/2010/main" val="741059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BEF01D-5F6C-A731-0508-91A9C56A29BA}"/>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56251328-1345-C70F-B708-624CFC49E764}"/>
              </a:ext>
            </a:extLst>
          </p:cNvPr>
          <p:cNvSpPr>
            <a:spLocks noGrp="1"/>
          </p:cNvSpPr>
          <p:nvPr>
            <p:ph idx="1"/>
          </p:nvPr>
        </p:nvSpPr>
        <p:spPr/>
        <p:txBody>
          <a:bodyPr/>
          <a:lstStyle/>
          <a:p>
            <a:endParaRPr lang="es-MX" dirty="0"/>
          </a:p>
        </p:txBody>
      </p:sp>
      <p:pic>
        <p:nvPicPr>
          <p:cNvPr id="5" name="Imagen 4">
            <a:extLst>
              <a:ext uri="{FF2B5EF4-FFF2-40B4-BE49-F238E27FC236}">
                <a16:creationId xmlns:a16="http://schemas.microsoft.com/office/drawing/2014/main" id="{AC847084-B29D-476C-1517-2FF49E5DD69C}"/>
              </a:ext>
            </a:extLst>
          </p:cNvPr>
          <p:cNvPicPr>
            <a:picLocks noChangeAspect="1"/>
          </p:cNvPicPr>
          <p:nvPr/>
        </p:nvPicPr>
        <p:blipFill rotWithShape="1">
          <a:blip r:embed="rId2"/>
          <a:srcRect l="12115" t="21524" r="36539" b="14995"/>
          <a:stretch/>
        </p:blipFill>
        <p:spPr>
          <a:xfrm>
            <a:off x="1362532" y="515334"/>
            <a:ext cx="8806065" cy="6120993"/>
          </a:xfrm>
          <a:prstGeom prst="rect">
            <a:avLst/>
          </a:prstGeom>
        </p:spPr>
      </p:pic>
    </p:spTree>
    <p:extLst>
      <p:ext uri="{BB962C8B-B14F-4D97-AF65-F5344CB8AC3E}">
        <p14:creationId xmlns:p14="http://schemas.microsoft.com/office/powerpoint/2010/main" val="2872581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FFCC76-BFBF-4867-C7D8-45BE25067E55}"/>
              </a:ext>
            </a:extLst>
          </p:cNvPr>
          <p:cNvSpPr>
            <a:spLocks noGrp="1"/>
          </p:cNvSpPr>
          <p:nvPr>
            <p:ph type="title"/>
          </p:nvPr>
        </p:nvSpPr>
        <p:spPr/>
        <p:txBody>
          <a:bodyPr/>
          <a:lstStyle/>
          <a:p>
            <a:r>
              <a:rPr lang="es-MX" dirty="0"/>
              <a:t>Ámbito familiar</a:t>
            </a:r>
          </a:p>
        </p:txBody>
      </p:sp>
      <p:sp>
        <p:nvSpPr>
          <p:cNvPr id="3" name="Marcador de contenido 2">
            <a:extLst>
              <a:ext uri="{FF2B5EF4-FFF2-40B4-BE49-F238E27FC236}">
                <a16:creationId xmlns:a16="http://schemas.microsoft.com/office/drawing/2014/main" id="{56589B9B-E94D-25F6-77F4-F73C4FD856A6}"/>
              </a:ext>
            </a:extLst>
          </p:cNvPr>
          <p:cNvSpPr>
            <a:spLocks noGrp="1"/>
          </p:cNvSpPr>
          <p:nvPr>
            <p:ph idx="1"/>
          </p:nvPr>
        </p:nvSpPr>
        <p:spPr/>
        <p:txBody>
          <a:bodyPr/>
          <a:lstStyle/>
          <a:p>
            <a:r>
              <a:rPr lang="es-MX" b="0" i="0" dirty="0">
                <a:solidFill>
                  <a:srgbClr val="1A1A1A"/>
                </a:solidFill>
                <a:effectLst/>
                <a:latin typeface="Kanit"/>
              </a:rPr>
              <a:t>Según datos de la </a:t>
            </a:r>
            <a:r>
              <a:rPr lang="es-MX" b="0" i="0" dirty="0" err="1">
                <a:solidFill>
                  <a:srgbClr val="1A1A1A"/>
                </a:solidFill>
                <a:effectLst/>
                <a:latin typeface="Kanit"/>
              </a:rPr>
              <a:t>Endireh</a:t>
            </a:r>
            <a:r>
              <a:rPr lang="es-MX" b="0" i="0" dirty="0">
                <a:solidFill>
                  <a:srgbClr val="1A1A1A"/>
                </a:solidFill>
                <a:effectLst/>
                <a:latin typeface="Kanit"/>
              </a:rPr>
              <a:t> 2021, </a:t>
            </a:r>
            <a:r>
              <a:rPr lang="es-MX" b="1" i="0" dirty="0">
                <a:solidFill>
                  <a:srgbClr val="1A1A1A"/>
                </a:solidFill>
                <a:effectLst/>
                <a:latin typeface="Kanit"/>
              </a:rPr>
              <a:t>Michoacán registró 12.2% de mujeres sufrieron violencia contra las mujeres en el ámbito familiar entre octubre de 2020 y octubre 2021, </a:t>
            </a:r>
            <a:r>
              <a:rPr lang="es-MX" b="0" i="0" dirty="0">
                <a:solidFill>
                  <a:srgbClr val="1A1A1A"/>
                </a:solidFill>
                <a:effectLst/>
                <a:latin typeface="Kanit"/>
              </a:rPr>
              <a:t>0.1 por ciento menos comparado con 2016 donde se registró 12.3 por ciento.</a:t>
            </a:r>
          </a:p>
          <a:p>
            <a:r>
              <a:rPr lang="es-MX" b="0" i="0" dirty="0">
                <a:solidFill>
                  <a:srgbClr val="1A1A1A"/>
                </a:solidFill>
                <a:effectLst/>
                <a:latin typeface="Noticia Text"/>
              </a:rPr>
              <a:t>La ENDIREH 2021 muestra que las y los hermanos son quienes ejercen en mayor porcentaje violencia psicológica (23.0 %) y física (37.0 %); en tanto que las y los primos son quienes ejercen en mayor medida la violencia sexual (25.3 %), seguidos de las y los tíos (24.8 %). La violencia económica o patrimonial la suele ejercer en mayor medida el padre (21.5 %). </a:t>
            </a:r>
            <a:endParaRPr lang="es-MX" b="0" i="0" dirty="0">
              <a:solidFill>
                <a:srgbClr val="1A1A1A"/>
              </a:solidFill>
              <a:effectLst/>
              <a:latin typeface="Kanit"/>
            </a:endParaRPr>
          </a:p>
          <a:p>
            <a:endParaRPr lang="es-MX" dirty="0"/>
          </a:p>
        </p:txBody>
      </p:sp>
    </p:spTree>
    <p:extLst>
      <p:ext uri="{BB962C8B-B14F-4D97-AF65-F5344CB8AC3E}">
        <p14:creationId xmlns:p14="http://schemas.microsoft.com/office/powerpoint/2010/main" val="1470537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03F3E5-D8C3-6E4D-7784-69FE450C4EE0}"/>
              </a:ext>
            </a:extLst>
          </p:cNvPr>
          <p:cNvSpPr>
            <a:spLocks noGrp="1"/>
          </p:cNvSpPr>
          <p:nvPr>
            <p:ph type="title"/>
          </p:nvPr>
        </p:nvSpPr>
        <p:spPr/>
        <p:txBody>
          <a:bodyPr/>
          <a:lstStyle/>
          <a:p>
            <a:r>
              <a:rPr lang="es-MX" dirty="0"/>
              <a:t>Ámbito de pareja</a:t>
            </a:r>
          </a:p>
        </p:txBody>
      </p:sp>
      <p:sp>
        <p:nvSpPr>
          <p:cNvPr id="3" name="Marcador de contenido 2">
            <a:extLst>
              <a:ext uri="{FF2B5EF4-FFF2-40B4-BE49-F238E27FC236}">
                <a16:creationId xmlns:a16="http://schemas.microsoft.com/office/drawing/2014/main" id="{A6F93FBF-0CF8-5B33-92E3-4E0AE0944A85}"/>
              </a:ext>
            </a:extLst>
          </p:cNvPr>
          <p:cNvSpPr>
            <a:spLocks noGrp="1"/>
          </p:cNvSpPr>
          <p:nvPr>
            <p:ph idx="1"/>
          </p:nvPr>
        </p:nvSpPr>
        <p:spPr/>
        <p:txBody>
          <a:bodyPr>
            <a:normAutofit fontScale="70000" lnSpcReduction="20000"/>
          </a:bodyPr>
          <a:lstStyle/>
          <a:p>
            <a:pPr algn="l" fontAlgn="base"/>
            <a:r>
              <a:rPr lang="es-MX" b="0" i="0" dirty="0">
                <a:solidFill>
                  <a:srgbClr val="1A1A1A"/>
                </a:solidFill>
                <a:effectLst/>
                <a:latin typeface="Kanit"/>
              </a:rPr>
              <a:t>Según datos de la </a:t>
            </a:r>
            <a:r>
              <a:rPr lang="es-MX" b="0" i="0" dirty="0" err="1">
                <a:solidFill>
                  <a:srgbClr val="1A1A1A"/>
                </a:solidFill>
                <a:effectLst/>
                <a:latin typeface="Kanit"/>
              </a:rPr>
              <a:t>Endireh</a:t>
            </a:r>
            <a:r>
              <a:rPr lang="es-MX" b="0" i="0" dirty="0">
                <a:solidFill>
                  <a:srgbClr val="1A1A1A"/>
                </a:solidFill>
                <a:effectLst/>
                <a:latin typeface="Kanit"/>
              </a:rPr>
              <a:t> 2021, </a:t>
            </a:r>
            <a:r>
              <a:rPr lang="es-MX" b="1" i="0" dirty="0">
                <a:solidFill>
                  <a:srgbClr val="1A1A1A"/>
                </a:solidFill>
                <a:effectLst/>
                <a:latin typeface="Kanit"/>
              </a:rPr>
              <a:t>Michoacán registró 24.3% de mujeres sufrieron violencia de pareja en el periodo de octubre de 2020 a octubre de 2021.</a:t>
            </a:r>
            <a:endParaRPr lang="es-MX" b="0" i="0" dirty="0">
              <a:solidFill>
                <a:srgbClr val="1A1A1A"/>
              </a:solidFill>
              <a:effectLst/>
              <a:latin typeface="Kanit"/>
            </a:endParaRPr>
          </a:p>
          <a:p>
            <a:pPr algn="l" fontAlgn="base"/>
            <a:r>
              <a:rPr lang="es-MX" b="0" i="0" dirty="0">
                <a:solidFill>
                  <a:srgbClr val="1A1A1A"/>
                </a:solidFill>
                <a:effectLst/>
                <a:latin typeface="Noticia Text"/>
              </a:rPr>
              <a:t>Los mayores porcentajes de prevalencia de violencia en la pareja también se presentaron en Guerrero (25.9 %), Querétaro (25.1 %) y Aguascalientes (24.8 %). Los menores porcentajes de violencia en la pareja los tuvieron Tamaulipas (16.7 %), Baja California (13.3 %) y Chiapas (12.6 %).</a:t>
            </a:r>
          </a:p>
          <a:p>
            <a:pPr algn="l" fontAlgn="base"/>
            <a:r>
              <a:rPr lang="es-MX" b="0" i="0" dirty="0">
                <a:solidFill>
                  <a:srgbClr val="1A1A1A"/>
                </a:solidFill>
                <a:effectLst/>
                <a:latin typeface="Noticia Text"/>
              </a:rPr>
              <a:t>Del total de mujeres de 15 años y más que han tenido alguna relación de pareja, 18.5 %         (8.7 millones) ha vivido alguna situación de violencia física y/ o sexual por parte de su pareja a lo largo de la relación; 35.2 % tuvo daños físicos como consecuencia de la violencia.</a:t>
            </a:r>
          </a:p>
          <a:p>
            <a:pPr algn="l" fontAlgn="base"/>
            <a:r>
              <a:rPr lang="es-MX" b="0" i="0" dirty="0">
                <a:solidFill>
                  <a:srgbClr val="1A1A1A"/>
                </a:solidFill>
                <a:effectLst/>
                <a:latin typeface="Noticia Text"/>
              </a:rPr>
              <a:t>Los daños físicos más frecuentes derivados de los actos de violencia física y/ o sexual por parte de las parejas o exparejas fueron moretones o hinchazón (30.3 %); hemorragias o sangrado (4.9 %); cortadas, quemaduras o pérdida de dientes (4.4 %); hospitalizaciones u operación (3.5 %) y fracturas (3.0 %).</a:t>
            </a:r>
          </a:p>
          <a:p>
            <a:br>
              <a:rPr lang="es-MX" dirty="0"/>
            </a:br>
            <a:endParaRPr lang="es-MX" dirty="0"/>
          </a:p>
        </p:txBody>
      </p:sp>
    </p:spTree>
    <p:extLst>
      <p:ext uri="{BB962C8B-B14F-4D97-AF65-F5344CB8AC3E}">
        <p14:creationId xmlns:p14="http://schemas.microsoft.com/office/powerpoint/2010/main" val="382490871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1709</Words>
  <Application>Microsoft Office PowerPoint</Application>
  <PresentationFormat>Panorámica</PresentationFormat>
  <Paragraphs>78</Paragraphs>
  <Slides>22</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22</vt:i4>
      </vt:variant>
    </vt:vector>
  </HeadingPairs>
  <TitlesOfParts>
    <vt:vector size="29" baseType="lpstr">
      <vt:lpstr>Arial</vt:lpstr>
      <vt:lpstr>Calibri</vt:lpstr>
      <vt:lpstr>Calibri Light</vt:lpstr>
      <vt:lpstr>Kanit</vt:lpstr>
      <vt:lpstr>LFTEtica</vt:lpstr>
      <vt:lpstr>Noticia Text</vt:lpstr>
      <vt:lpstr>Tema de Office</vt:lpstr>
      <vt:lpstr>Por nuestr@s niñ@s</vt:lpstr>
      <vt:lpstr>Violencia Sexual</vt:lpstr>
      <vt:lpstr>Violencia Sexual</vt:lpstr>
      <vt:lpstr>Violencia Sexual</vt:lpstr>
      <vt:lpstr>La violencia sexual es un crimen.</vt:lpstr>
      <vt:lpstr> Encuesta Nacional sobre la Dinámica de las Relaciones en los Hogares (ENDIREH) 2021</vt:lpstr>
      <vt:lpstr>Presentación de PowerPoint</vt:lpstr>
      <vt:lpstr>Ámbito familiar</vt:lpstr>
      <vt:lpstr>Ámbito de pareja</vt:lpstr>
      <vt:lpstr>Ámbito escolar</vt:lpstr>
      <vt:lpstr>Mercado laboral</vt:lpstr>
      <vt:lpstr>Ámbito comunitario</vt:lpstr>
      <vt:lpstr>El delito facilitado por drogas (DFD)</vt:lpstr>
      <vt:lpstr>El delito facilitado por drogas (DFD)</vt:lpstr>
      <vt:lpstr>El delito facilitado por drogas (DFD)</vt:lpstr>
      <vt:lpstr>La agresión sexual facilitada por drogas (ASFD</vt:lpstr>
      <vt:lpstr>Las drogas o medicamentos </vt:lpstr>
      <vt:lpstr>Se desconoce la verdadera prevalencia de los DFD.</vt:lpstr>
      <vt:lpstr>Algunos factores que complican las investigaciones de DFD</vt:lpstr>
      <vt:lpstr>Presentación de PowerPoint</vt:lpstr>
      <vt:lpstr>Por nuestr@s niñ@s</vt:lpstr>
      <vt:lpstr>Fuentes consultadas</vt:lpstr>
    </vt:vector>
  </TitlesOfParts>
  <Company>CONALEP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 nuestr@s niñ@s</dc:title>
  <dc:creator>Adriana Villicaña Martinez</dc:creator>
  <cp:lastModifiedBy>Adriana Villicaña Martinez</cp:lastModifiedBy>
  <cp:revision>10</cp:revision>
  <dcterms:created xsi:type="dcterms:W3CDTF">2024-01-18T12:13:11Z</dcterms:created>
  <dcterms:modified xsi:type="dcterms:W3CDTF">2024-01-18T13:39:51Z</dcterms:modified>
</cp:coreProperties>
</file>